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21"/>
  </p:notesMasterIdLst>
  <p:sldIdLst>
    <p:sldId id="654" r:id="rId2"/>
    <p:sldId id="674" r:id="rId3"/>
    <p:sldId id="675" r:id="rId4"/>
    <p:sldId id="676" r:id="rId5"/>
    <p:sldId id="677" r:id="rId6"/>
    <p:sldId id="678" r:id="rId7"/>
    <p:sldId id="687" r:id="rId8"/>
    <p:sldId id="679" r:id="rId9"/>
    <p:sldId id="680" r:id="rId10"/>
    <p:sldId id="684" r:id="rId11"/>
    <p:sldId id="681" r:id="rId12"/>
    <p:sldId id="686" r:id="rId13"/>
    <p:sldId id="685" r:id="rId14"/>
    <p:sldId id="682" r:id="rId15"/>
    <p:sldId id="683" r:id="rId16"/>
    <p:sldId id="689" r:id="rId17"/>
    <p:sldId id="688" r:id="rId18"/>
    <p:sldId id="690" r:id="rId19"/>
    <p:sldId id="43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9C6A53B-57E3-A840-BA9E-56B0A33FE350}">
          <p14:sldIdLst>
            <p14:sldId id="654"/>
            <p14:sldId id="674"/>
            <p14:sldId id="675"/>
            <p14:sldId id="676"/>
            <p14:sldId id="677"/>
            <p14:sldId id="678"/>
            <p14:sldId id="687"/>
            <p14:sldId id="679"/>
            <p14:sldId id="680"/>
            <p14:sldId id="684"/>
            <p14:sldId id="681"/>
            <p14:sldId id="686"/>
            <p14:sldId id="685"/>
            <p14:sldId id="682"/>
            <p14:sldId id="683"/>
            <p14:sldId id="689"/>
            <p14:sldId id="688"/>
            <p14:sldId id="690"/>
            <p14:sldId id="435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44EB"/>
    <a:srgbClr val="930001"/>
    <a:srgbClr val="41719C"/>
    <a:srgbClr val="70AD47"/>
    <a:srgbClr val="5B9BD5"/>
    <a:srgbClr val="3366FF"/>
    <a:srgbClr val="FF725C"/>
    <a:srgbClr val="7ABD4E"/>
    <a:srgbClr val="FF411C"/>
    <a:srgbClr val="FF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29" autoAdjust="0"/>
    <p:restoredTop sz="89486" autoAdjust="0"/>
  </p:normalViewPr>
  <p:slideViewPr>
    <p:cSldViewPr snapToGrid="0">
      <p:cViewPr>
        <p:scale>
          <a:sx n="100" d="100"/>
          <a:sy n="100" d="100"/>
        </p:scale>
        <p:origin x="-1536" y="-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E578C-9896-C14D-B68F-5C081A21A929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48A3C-E532-3340-80AC-75DBC6C2EF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Oracle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In-Memory Database is a full-featured, memory-optimized, relational database that delivers microsecond response and extremely high throughput performance for mission critical applications in a wide range of industries.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548A3C-E532-3340-80AC-75DBC6C2EF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060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Oracle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In-Memory Database is a full-featured, memory-optimized, relational database that delivers microsecond response and extremely high throughput performance for mission critical applications in a wide range of industries.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548A3C-E532-3340-80AC-75DBC6C2EF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060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application can create a direct connection when it runs on the same machine as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database. In a direct connection, the ODBC driver directly loads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database into a shared memory region. The application then uses the direct driver to access the memory image of the database. Because no inter-process communication (IPC) of any kind is required, a direct connection provides extremely fast performance and is the preferred way for applications to access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database.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548A3C-E532-3340-80AC-75DBC6C2EF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22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application can create a direct connection when it runs on the same machine as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database. In a direct connection, the ODBC driver directly loads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database into a shared memory region. The application then uses the direct driver to access the memory image of the database. Because no inter-process communication (IPC) of any kind is required, a direct connection provides extremely fast performance and is the preferred way for applications to access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database.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548A3C-E532-3340-80AC-75DBC6C2EF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22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application can create a direct connection when it runs on the same machine as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database. In a direct connection, the ODBC driver directly loads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database into a shared memory region. The application then uses the direct driver to access the memory image of the database. Because no inter-process communication (IPC) of any kind is required, a direct connection provides extremely fast performance and is the preferred way for applications to access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database.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548A3C-E532-3340-80AC-75DBC6C2EF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22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XLA and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Event Management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Transaction Log API (XLA) is a set of C language functions that enable you to implement applications to perform the following: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Monitor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TimesTen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changes to specified tables in a local database.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Receive real-time notification of these changes.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primary purpose of XLA is as a high-performance, asynchronous alternative to triggers.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Producer API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– Permits an application to publish streams of records.</a:t>
            </a:r>
          </a:p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Consumer API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– Permits an application to subscribe to topics and processes streams of records.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548A3C-E532-3340-80AC-75DBC6C2EF5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19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580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146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48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420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07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60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238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798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97091" y="5715157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77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40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5715159"/>
            <a:ext cx="2743200" cy="365125"/>
          </a:xfrm>
          <a:prstGeom prst="rect">
            <a:avLst/>
          </a:prstGeom>
        </p:spPr>
        <p:txBody>
          <a:bodyPr/>
          <a:lstStyle/>
          <a:p>
            <a:fld id="{CAFC2021-DB0C-4D3C-AB1B-F52D648D0CFB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57151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A30CE3-9083-4F54-BEC1-15E0061A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72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3260" y="480604"/>
            <a:ext cx="10450539" cy="12100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3260" y="1825625"/>
            <a:ext cx="104505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 bwMode="white">
          <a:xfrm>
            <a:off x="903261" y="6537251"/>
            <a:ext cx="10859802" cy="324075"/>
          </a:xfrm>
          <a:prstGeom prst="rect">
            <a:avLst/>
          </a:prstGeom>
          <a:solidFill>
            <a:srgbClr val="C00000"/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algn="ctr" defTabSz="1088776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US" sz="1900" kern="0" dirty="0">
              <a:solidFill>
                <a:srgbClr val="000000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/>
          <p:cNvSpPr txBox="1"/>
          <p:nvPr userDrawn="1"/>
        </p:nvSpPr>
        <p:spPr bwMode="black">
          <a:xfrm>
            <a:off x="999734" y="6637720"/>
            <a:ext cx="4137356" cy="153888"/>
          </a:xfrm>
          <a:prstGeom prst="rect">
            <a:avLst/>
          </a:prstGeom>
          <a:noFill/>
        </p:spPr>
        <p:txBody>
          <a:bodyPr wrap="none" lIns="85730" tIns="0" rIns="0" bIns="0" rtlCol="0">
            <a:spAutoFit/>
          </a:bodyPr>
          <a:lstStyle/>
          <a:p>
            <a:pPr marL="158780" indent="-158780" defTabSz="1088776">
              <a:buClr>
                <a:srgbClr val="FFFFFF"/>
              </a:buClr>
              <a:buFont typeface="Arial" pitchFamily="34" charset="0"/>
              <a:buChar char="©"/>
            </a:pPr>
            <a:r>
              <a:rPr lang="en-US" sz="1000" dirty="0">
                <a:solidFill>
                  <a:srgbClr val="FFFFFF"/>
                </a:solidFill>
              </a:rPr>
              <a:t>2019</a:t>
            </a:r>
            <a:r>
              <a:rPr lang="en-US" sz="1000" baseline="0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Hoang Anh Viet Software Development Company. All rights reserved.</a:t>
            </a:r>
          </a:p>
        </p:txBody>
      </p:sp>
      <p:sp>
        <p:nvSpPr>
          <p:cNvPr id="10" name="TextBox 9"/>
          <p:cNvSpPr txBox="1"/>
          <p:nvPr userDrawn="1"/>
        </p:nvSpPr>
        <p:spPr bwMode="black">
          <a:xfrm>
            <a:off x="11523837" y="6637720"/>
            <a:ext cx="243661" cy="153888"/>
          </a:xfrm>
          <a:prstGeom prst="rect">
            <a:avLst/>
          </a:prstGeom>
          <a:noFill/>
        </p:spPr>
        <p:txBody>
          <a:bodyPr wrap="none" lIns="0" tIns="0" rIns="85730" bIns="0" rtlCol="0">
            <a:spAutoFit/>
          </a:bodyPr>
          <a:lstStyle/>
          <a:p>
            <a:pPr marL="111525" indent="-111525" algn="r" defTabSz="1088776">
              <a:buClr>
                <a:srgbClr val="666666"/>
              </a:buClr>
              <a:buFont typeface="Arial" pitchFamily="34" charset="0"/>
              <a:buNone/>
            </a:pPr>
            <a:fld id="{0BDC132A-5C91-4078-9777-31DA19A62E0A}" type="slidenum">
              <a:rPr lang="en-US" sz="1000" smtClean="0">
                <a:solidFill>
                  <a:srgbClr val="FFFFFF"/>
                </a:solidFill>
              </a:rPr>
              <a:pPr marL="111525" indent="-111525" algn="r" defTabSz="1088776">
                <a:buClr>
                  <a:srgbClr val="666666"/>
                </a:buClr>
                <a:buFont typeface="Arial" pitchFamily="34" charset="0"/>
                <a:buNone/>
              </a:pPr>
              <a:t>‹#›</a:t>
            </a:fld>
            <a:endParaRPr lang="en-US" sz="1000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 bwMode="black">
          <a:xfrm>
            <a:off x="10194075" y="6622344"/>
            <a:ext cx="1267976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buClrTx/>
              <a:buFont typeface="Arial" pitchFamily="34" charset="0"/>
              <a:buNone/>
              <a:tabLst/>
            </a:pPr>
            <a:r>
              <a:rPr lang="en-US" sz="1000" b="1" noProof="0" dirty="0">
                <a:solidFill>
                  <a:schemeClr val="bg1"/>
                </a:solidFill>
              </a:rPr>
              <a:t>For </a:t>
            </a:r>
            <a:r>
              <a:rPr lang="en-US" sz="1000" b="1" noProof="0">
                <a:solidFill>
                  <a:schemeClr val="bg1"/>
                </a:solidFill>
              </a:rPr>
              <a:t>internal use </a:t>
            </a:r>
            <a:r>
              <a:rPr lang="en-US" sz="1000" b="1" noProof="0" dirty="0">
                <a:solidFill>
                  <a:schemeClr val="bg1"/>
                </a:solidFill>
              </a:rPr>
              <a:t>only </a:t>
            </a:r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903261" y="0"/>
            <a:ext cx="10859802" cy="120316"/>
          </a:xfrm>
          <a:prstGeom prst="rect">
            <a:avLst/>
          </a:prstGeom>
          <a:solidFill>
            <a:srgbClr val="C00000"/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L="0" marR="0" lvl="0" indent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903261" y="122017"/>
            <a:ext cx="2140728" cy="1332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L="0" marR="0" lvl="0" indent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5" name="Rectangle 14"/>
          <p:cNvSpPr/>
          <p:nvPr userDrawn="1"/>
        </p:nvSpPr>
        <p:spPr bwMode="gray">
          <a:xfrm>
            <a:off x="3129103" y="120316"/>
            <a:ext cx="2140728" cy="13323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L="0" marR="0" lvl="0" indent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/>
          <p:cNvSpPr/>
          <p:nvPr userDrawn="1"/>
        </p:nvSpPr>
        <p:spPr bwMode="gray">
          <a:xfrm>
            <a:off x="5354945" y="120316"/>
            <a:ext cx="2140728" cy="1332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L="0" marR="0" lvl="0" indent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7" name="Rectangle 16"/>
          <p:cNvSpPr/>
          <p:nvPr userDrawn="1"/>
        </p:nvSpPr>
        <p:spPr bwMode="gray">
          <a:xfrm>
            <a:off x="7580787" y="120316"/>
            <a:ext cx="2140728" cy="1332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L="0" marR="0" lvl="0" indent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/>
          <p:cNvSpPr/>
          <p:nvPr userDrawn="1"/>
        </p:nvSpPr>
        <p:spPr bwMode="gray">
          <a:xfrm>
            <a:off x="9811566" y="120316"/>
            <a:ext cx="1951497" cy="1332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 lIns="107163" tIns="85730" rIns="107163" bIns="85730" rtlCol="0" anchor="ctr"/>
          <a:lstStyle/>
          <a:p>
            <a:pPr marL="0" marR="0" lvl="0" indent="0" algn="ctr" defTabSz="108877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8895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tiff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7474190-A481-3B42-9489-9C0A7A7821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6824"/>
          <a:stretch/>
        </p:blipFill>
        <p:spPr>
          <a:xfrm flipV="1">
            <a:off x="0" y="246888"/>
            <a:ext cx="12203344" cy="6611112"/>
          </a:xfrm>
          <a:prstGeom prst="rect">
            <a:avLst/>
          </a:prstGeom>
        </p:spPr>
      </p:pic>
      <p:pic>
        <p:nvPicPr>
          <p:cNvPr id="2" name="Picture 3">
            <a:extLst>
              <a:ext uri="{FF2B5EF4-FFF2-40B4-BE49-F238E27FC236}">
                <a16:creationId xmlns:a16="http://schemas.microsoft.com/office/drawing/2014/main" xmlns="" id="{1C2BAC67-20DC-CE48-8453-2CAE09C47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62400" y="542807"/>
            <a:ext cx="4038600" cy="828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4CBC9BD-FA67-B540-9536-E6DD1B794CC2}"/>
              </a:ext>
            </a:extLst>
          </p:cNvPr>
          <p:cNvSpPr txBox="1"/>
          <p:nvPr/>
        </p:nvSpPr>
        <p:spPr>
          <a:xfrm>
            <a:off x="2333611" y="2565112"/>
            <a:ext cx="76685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 err="1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Core Trading VPS</a:t>
            </a:r>
            <a:endParaRPr lang="en-US" sz="4000" b="1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4000" b="1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reeform: Shape 92">
            <a:extLst>
              <a:ext uri="{FF2B5EF4-FFF2-40B4-BE49-F238E27FC236}">
                <a16:creationId xmlns:a16="http://schemas.microsoft.com/office/drawing/2014/main" xmlns="" id="{F2A2FF63-9C62-2946-9BB5-C3C0C5B55D0E}"/>
              </a:ext>
            </a:extLst>
          </p:cNvPr>
          <p:cNvSpPr>
            <a:spLocks/>
          </p:cNvSpPr>
          <p:nvPr/>
        </p:nvSpPr>
        <p:spPr bwMode="auto">
          <a:xfrm flipH="1">
            <a:off x="5706616" y="5719506"/>
            <a:ext cx="2225567" cy="778645"/>
          </a:xfrm>
          <a:custGeom>
            <a:avLst/>
            <a:gdLst>
              <a:gd name="connsiteX0" fmla="*/ 0 w 3431180"/>
              <a:gd name="connsiteY0" fmla="*/ 0 h 1056304"/>
              <a:gd name="connsiteX1" fmla="*/ 1254602 w 3431180"/>
              <a:gd name="connsiteY1" fmla="*/ 0 h 1056304"/>
              <a:gd name="connsiteX2" fmla="*/ 1758828 w 3431180"/>
              <a:gd name="connsiteY2" fmla="*/ 244685 h 1056304"/>
              <a:gd name="connsiteX3" fmla="*/ 1758828 w 3431180"/>
              <a:gd name="connsiteY3" fmla="*/ 244353 h 1056304"/>
              <a:gd name="connsiteX4" fmla="*/ 3431180 w 3431180"/>
              <a:gd name="connsiteY4" fmla="*/ 1056304 h 1056304"/>
              <a:gd name="connsiteX5" fmla="*/ 878250 w 3431180"/>
              <a:gd name="connsiteY5" fmla="*/ 1056304 h 1056304"/>
              <a:gd name="connsiteX6" fmla="*/ 878248 w 3431180"/>
              <a:gd name="connsiteY6" fmla="*/ 1056303 h 1056304"/>
              <a:gd name="connsiteX7" fmla="*/ 234666 w 3431180"/>
              <a:gd name="connsiteY7" fmla="*/ 1056303 h 1056304"/>
              <a:gd name="connsiteX0" fmla="*/ 0 w 3431180"/>
              <a:gd name="connsiteY0" fmla="*/ 0 h 1056304"/>
              <a:gd name="connsiteX1" fmla="*/ 1254602 w 3431180"/>
              <a:gd name="connsiteY1" fmla="*/ 0 h 1056304"/>
              <a:gd name="connsiteX2" fmla="*/ 1758828 w 3431180"/>
              <a:gd name="connsiteY2" fmla="*/ 244685 h 1056304"/>
              <a:gd name="connsiteX3" fmla="*/ 3431180 w 3431180"/>
              <a:gd name="connsiteY3" fmla="*/ 1056304 h 1056304"/>
              <a:gd name="connsiteX4" fmla="*/ 878250 w 3431180"/>
              <a:gd name="connsiteY4" fmla="*/ 1056304 h 1056304"/>
              <a:gd name="connsiteX5" fmla="*/ 878248 w 3431180"/>
              <a:gd name="connsiteY5" fmla="*/ 1056303 h 1056304"/>
              <a:gd name="connsiteX6" fmla="*/ 234666 w 3431180"/>
              <a:gd name="connsiteY6" fmla="*/ 1056303 h 1056304"/>
              <a:gd name="connsiteX7" fmla="*/ 0 w 3431180"/>
              <a:gd name="connsiteY7" fmla="*/ 0 h 1056304"/>
              <a:gd name="connsiteX0" fmla="*/ 0 w 3431180"/>
              <a:gd name="connsiteY0" fmla="*/ 0 h 1056304"/>
              <a:gd name="connsiteX1" fmla="*/ 1254602 w 3431180"/>
              <a:gd name="connsiteY1" fmla="*/ 0 h 1056304"/>
              <a:gd name="connsiteX2" fmla="*/ 3431180 w 3431180"/>
              <a:gd name="connsiteY2" fmla="*/ 1056304 h 1056304"/>
              <a:gd name="connsiteX3" fmla="*/ 878250 w 3431180"/>
              <a:gd name="connsiteY3" fmla="*/ 1056304 h 1056304"/>
              <a:gd name="connsiteX4" fmla="*/ 878248 w 3431180"/>
              <a:gd name="connsiteY4" fmla="*/ 1056303 h 1056304"/>
              <a:gd name="connsiteX5" fmla="*/ 234666 w 3431180"/>
              <a:gd name="connsiteY5" fmla="*/ 1056303 h 1056304"/>
              <a:gd name="connsiteX6" fmla="*/ 0 w 3431180"/>
              <a:gd name="connsiteY6" fmla="*/ 0 h 1056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1180" h="1056304">
                <a:moveTo>
                  <a:pt x="0" y="0"/>
                </a:moveTo>
                <a:lnTo>
                  <a:pt x="1254602" y="0"/>
                </a:lnTo>
                <a:lnTo>
                  <a:pt x="3431180" y="1056304"/>
                </a:lnTo>
                <a:lnTo>
                  <a:pt x="878250" y="1056304"/>
                </a:lnTo>
                <a:cubicBezTo>
                  <a:pt x="878249" y="1056304"/>
                  <a:pt x="878249" y="1056303"/>
                  <a:pt x="878248" y="1056303"/>
                </a:cubicBezTo>
                <a:lnTo>
                  <a:pt x="234666" y="1056303"/>
                </a:lnTo>
                <a:lnTo>
                  <a:pt x="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Freeform 24">
            <a:extLst>
              <a:ext uri="{FF2B5EF4-FFF2-40B4-BE49-F238E27FC236}">
                <a16:creationId xmlns:a16="http://schemas.microsoft.com/office/drawing/2014/main" xmlns="" id="{04106B46-9735-E942-8BDA-81A121993482}"/>
              </a:ext>
            </a:extLst>
          </p:cNvPr>
          <p:cNvSpPr>
            <a:spLocks/>
          </p:cNvSpPr>
          <p:nvPr/>
        </p:nvSpPr>
        <p:spPr bwMode="auto">
          <a:xfrm flipH="1">
            <a:off x="8333246" y="4543310"/>
            <a:ext cx="1255551" cy="1093900"/>
          </a:xfrm>
          <a:custGeom>
            <a:avLst/>
            <a:gdLst>
              <a:gd name="T0" fmla="*/ 2009 w 3380"/>
              <a:gd name="T1" fmla="*/ 1204 h 2594"/>
              <a:gd name="T2" fmla="*/ 3380 w 3380"/>
              <a:gd name="T3" fmla="*/ 1204 h 2594"/>
              <a:gd name="T4" fmla="*/ 892 w 3380"/>
              <a:gd name="T5" fmla="*/ 0 h 2594"/>
              <a:gd name="T6" fmla="*/ 0 w 3380"/>
              <a:gd name="T7" fmla="*/ 0 h 2594"/>
              <a:gd name="T8" fmla="*/ 187 w 3380"/>
              <a:gd name="T9" fmla="*/ 845 h 2594"/>
              <a:gd name="T10" fmla="*/ 2319 w 3380"/>
              <a:gd name="T11" fmla="*/ 2594 h 2594"/>
              <a:gd name="T12" fmla="*/ 2009 w 3380"/>
              <a:gd name="T13" fmla="*/ 1204 h 2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80" h="2594">
                <a:moveTo>
                  <a:pt x="2009" y="1204"/>
                </a:moveTo>
                <a:lnTo>
                  <a:pt x="3380" y="1204"/>
                </a:lnTo>
                <a:lnTo>
                  <a:pt x="892" y="0"/>
                </a:lnTo>
                <a:lnTo>
                  <a:pt x="0" y="0"/>
                </a:lnTo>
                <a:lnTo>
                  <a:pt x="187" y="845"/>
                </a:lnTo>
                <a:lnTo>
                  <a:pt x="2319" y="2594"/>
                </a:lnTo>
                <a:lnTo>
                  <a:pt x="2009" y="1204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25">
            <a:extLst>
              <a:ext uri="{FF2B5EF4-FFF2-40B4-BE49-F238E27FC236}">
                <a16:creationId xmlns:a16="http://schemas.microsoft.com/office/drawing/2014/main" xmlns="" id="{8DF8FFEF-70B0-4047-A44A-23A7E81C5880}"/>
              </a:ext>
            </a:extLst>
          </p:cNvPr>
          <p:cNvSpPr>
            <a:spLocks/>
          </p:cNvSpPr>
          <p:nvPr/>
        </p:nvSpPr>
        <p:spPr bwMode="auto">
          <a:xfrm flipH="1">
            <a:off x="9393836" y="4074858"/>
            <a:ext cx="875655" cy="746992"/>
          </a:xfrm>
          <a:custGeom>
            <a:avLst/>
            <a:gdLst>
              <a:gd name="T0" fmla="*/ 1611 w 2358"/>
              <a:gd name="T1" fmla="*/ 930 h 1769"/>
              <a:gd name="T2" fmla="*/ 2358 w 2358"/>
              <a:gd name="T3" fmla="*/ 930 h 1769"/>
              <a:gd name="T4" fmla="*/ 482 w 2358"/>
              <a:gd name="T5" fmla="*/ 22 h 1769"/>
              <a:gd name="T6" fmla="*/ 0 w 2358"/>
              <a:gd name="T7" fmla="*/ 0 h 1769"/>
              <a:gd name="T8" fmla="*/ 187 w 2358"/>
              <a:gd name="T9" fmla="*/ 448 h 1769"/>
              <a:gd name="T10" fmla="*/ 1798 w 2358"/>
              <a:gd name="T11" fmla="*/ 1769 h 1769"/>
              <a:gd name="T12" fmla="*/ 1611 w 2358"/>
              <a:gd name="T13" fmla="*/ 930 h 1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58" h="1769">
                <a:moveTo>
                  <a:pt x="1611" y="930"/>
                </a:moveTo>
                <a:lnTo>
                  <a:pt x="2358" y="930"/>
                </a:lnTo>
                <a:lnTo>
                  <a:pt x="482" y="22"/>
                </a:lnTo>
                <a:lnTo>
                  <a:pt x="0" y="0"/>
                </a:lnTo>
                <a:lnTo>
                  <a:pt x="187" y="448"/>
                </a:lnTo>
                <a:lnTo>
                  <a:pt x="1798" y="1769"/>
                </a:lnTo>
                <a:lnTo>
                  <a:pt x="1611" y="93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Freeform 28">
            <a:extLst>
              <a:ext uri="{FF2B5EF4-FFF2-40B4-BE49-F238E27FC236}">
                <a16:creationId xmlns:a16="http://schemas.microsoft.com/office/drawing/2014/main" xmlns="" id="{C7905112-F4DA-B34B-AFE9-F19A991690F3}"/>
              </a:ext>
            </a:extLst>
          </p:cNvPr>
          <p:cNvSpPr>
            <a:spLocks/>
          </p:cNvSpPr>
          <p:nvPr/>
        </p:nvSpPr>
        <p:spPr bwMode="auto">
          <a:xfrm flipH="1">
            <a:off x="7289368" y="5126978"/>
            <a:ext cx="1470566" cy="1302805"/>
          </a:xfrm>
          <a:custGeom>
            <a:avLst/>
            <a:gdLst>
              <a:gd name="T0" fmla="*/ 1950 w 3959"/>
              <a:gd name="T1" fmla="*/ 1182 h 3087"/>
              <a:gd name="T2" fmla="*/ 3959 w 3959"/>
              <a:gd name="T3" fmla="*/ 1182 h 3087"/>
              <a:gd name="T4" fmla="*/ 1518 w 3959"/>
              <a:gd name="T5" fmla="*/ 0 h 3087"/>
              <a:gd name="T6" fmla="*/ 0 w 3959"/>
              <a:gd name="T7" fmla="*/ 0 h 3087"/>
              <a:gd name="T8" fmla="*/ 311 w 3959"/>
              <a:gd name="T9" fmla="*/ 1395 h 3087"/>
              <a:gd name="T10" fmla="*/ 2374 w 3959"/>
              <a:gd name="T11" fmla="*/ 3087 h 3087"/>
              <a:gd name="T12" fmla="*/ 1950 w 3959"/>
              <a:gd name="T13" fmla="*/ 1182 h 30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59" h="3087">
                <a:moveTo>
                  <a:pt x="1950" y="1182"/>
                </a:moveTo>
                <a:lnTo>
                  <a:pt x="3959" y="1182"/>
                </a:lnTo>
                <a:lnTo>
                  <a:pt x="1518" y="0"/>
                </a:lnTo>
                <a:lnTo>
                  <a:pt x="0" y="0"/>
                </a:lnTo>
                <a:lnTo>
                  <a:pt x="311" y="1395"/>
                </a:lnTo>
                <a:lnTo>
                  <a:pt x="2374" y="3087"/>
                </a:lnTo>
                <a:lnTo>
                  <a:pt x="1950" y="1182"/>
                </a:lnTo>
                <a:close/>
              </a:path>
            </a:pathLst>
          </a:custGeom>
          <a:solidFill>
            <a:srgbClr val="5B9BD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Freeform 43">
            <a:extLst>
              <a:ext uri="{FF2B5EF4-FFF2-40B4-BE49-F238E27FC236}">
                <a16:creationId xmlns:a16="http://schemas.microsoft.com/office/drawing/2014/main" xmlns="" id="{8E5886EF-D47A-D149-AA52-B94A5285E426}"/>
              </a:ext>
            </a:extLst>
          </p:cNvPr>
          <p:cNvSpPr>
            <a:spLocks/>
          </p:cNvSpPr>
          <p:nvPr/>
        </p:nvSpPr>
        <p:spPr bwMode="auto">
          <a:xfrm flipH="1">
            <a:off x="7101090" y="5889162"/>
            <a:ext cx="618306" cy="232960"/>
          </a:xfrm>
          <a:custGeom>
            <a:avLst/>
            <a:gdLst>
              <a:gd name="T0" fmla="*/ 1664 w 1664"/>
              <a:gd name="T1" fmla="*/ 276 h 551"/>
              <a:gd name="T2" fmla="*/ 1662 w 1664"/>
              <a:gd name="T3" fmla="*/ 291 h 551"/>
              <a:gd name="T4" fmla="*/ 1654 w 1664"/>
              <a:gd name="T5" fmla="*/ 318 h 551"/>
              <a:gd name="T6" fmla="*/ 1628 w 1664"/>
              <a:gd name="T7" fmla="*/ 358 h 551"/>
              <a:gd name="T8" fmla="*/ 1565 w 1664"/>
              <a:gd name="T9" fmla="*/ 407 h 551"/>
              <a:gd name="T10" fmla="*/ 1474 w 1664"/>
              <a:gd name="T11" fmla="*/ 452 h 551"/>
              <a:gd name="T12" fmla="*/ 1362 w 1664"/>
              <a:gd name="T13" fmla="*/ 489 h 551"/>
              <a:gd name="T14" fmla="*/ 1229 w 1664"/>
              <a:gd name="T15" fmla="*/ 519 h 551"/>
              <a:gd name="T16" fmla="*/ 1079 w 1664"/>
              <a:gd name="T17" fmla="*/ 539 h 551"/>
              <a:gd name="T18" fmla="*/ 917 w 1664"/>
              <a:gd name="T19" fmla="*/ 551 h 551"/>
              <a:gd name="T20" fmla="*/ 832 w 1664"/>
              <a:gd name="T21" fmla="*/ 551 h 551"/>
              <a:gd name="T22" fmla="*/ 747 w 1664"/>
              <a:gd name="T23" fmla="*/ 551 h 551"/>
              <a:gd name="T24" fmla="*/ 584 w 1664"/>
              <a:gd name="T25" fmla="*/ 539 h 551"/>
              <a:gd name="T26" fmla="*/ 435 w 1664"/>
              <a:gd name="T27" fmla="*/ 519 h 551"/>
              <a:gd name="T28" fmla="*/ 302 w 1664"/>
              <a:gd name="T29" fmla="*/ 489 h 551"/>
              <a:gd name="T30" fmla="*/ 190 w 1664"/>
              <a:gd name="T31" fmla="*/ 452 h 551"/>
              <a:gd name="T32" fmla="*/ 99 w 1664"/>
              <a:gd name="T33" fmla="*/ 407 h 551"/>
              <a:gd name="T34" fmla="*/ 37 w 1664"/>
              <a:gd name="T35" fmla="*/ 358 h 551"/>
              <a:gd name="T36" fmla="*/ 10 w 1664"/>
              <a:gd name="T37" fmla="*/ 318 h 551"/>
              <a:gd name="T38" fmla="*/ 1 w 1664"/>
              <a:gd name="T39" fmla="*/ 291 h 551"/>
              <a:gd name="T40" fmla="*/ 0 w 1664"/>
              <a:gd name="T41" fmla="*/ 276 h 551"/>
              <a:gd name="T42" fmla="*/ 1 w 1664"/>
              <a:gd name="T43" fmla="*/ 262 h 551"/>
              <a:gd name="T44" fmla="*/ 10 w 1664"/>
              <a:gd name="T45" fmla="*/ 234 h 551"/>
              <a:gd name="T46" fmla="*/ 37 w 1664"/>
              <a:gd name="T47" fmla="*/ 194 h 551"/>
              <a:gd name="T48" fmla="*/ 99 w 1664"/>
              <a:gd name="T49" fmla="*/ 144 h 551"/>
              <a:gd name="T50" fmla="*/ 190 w 1664"/>
              <a:gd name="T51" fmla="*/ 101 h 551"/>
              <a:gd name="T52" fmla="*/ 302 w 1664"/>
              <a:gd name="T53" fmla="*/ 63 h 551"/>
              <a:gd name="T54" fmla="*/ 435 w 1664"/>
              <a:gd name="T55" fmla="*/ 33 h 551"/>
              <a:gd name="T56" fmla="*/ 584 w 1664"/>
              <a:gd name="T57" fmla="*/ 13 h 551"/>
              <a:gd name="T58" fmla="*/ 747 w 1664"/>
              <a:gd name="T59" fmla="*/ 1 h 551"/>
              <a:gd name="T60" fmla="*/ 832 w 1664"/>
              <a:gd name="T61" fmla="*/ 0 h 551"/>
              <a:gd name="T62" fmla="*/ 917 w 1664"/>
              <a:gd name="T63" fmla="*/ 1 h 551"/>
              <a:gd name="T64" fmla="*/ 1079 w 1664"/>
              <a:gd name="T65" fmla="*/ 13 h 551"/>
              <a:gd name="T66" fmla="*/ 1229 w 1664"/>
              <a:gd name="T67" fmla="*/ 33 h 551"/>
              <a:gd name="T68" fmla="*/ 1362 w 1664"/>
              <a:gd name="T69" fmla="*/ 63 h 551"/>
              <a:gd name="T70" fmla="*/ 1474 w 1664"/>
              <a:gd name="T71" fmla="*/ 101 h 551"/>
              <a:gd name="T72" fmla="*/ 1565 w 1664"/>
              <a:gd name="T73" fmla="*/ 144 h 551"/>
              <a:gd name="T74" fmla="*/ 1628 w 1664"/>
              <a:gd name="T75" fmla="*/ 194 h 551"/>
              <a:gd name="T76" fmla="*/ 1654 w 1664"/>
              <a:gd name="T77" fmla="*/ 234 h 551"/>
              <a:gd name="T78" fmla="*/ 1662 w 1664"/>
              <a:gd name="T79" fmla="*/ 262 h 551"/>
              <a:gd name="T80" fmla="*/ 1664 w 1664"/>
              <a:gd name="T81" fmla="*/ 276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64" h="551">
                <a:moveTo>
                  <a:pt x="1664" y="276"/>
                </a:moveTo>
                <a:lnTo>
                  <a:pt x="1662" y="291"/>
                </a:lnTo>
                <a:lnTo>
                  <a:pt x="1654" y="318"/>
                </a:lnTo>
                <a:lnTo>
                  <a:pt x="1628" y="358"/>
                </a:lnTo>
                <a:lnTo>
                  <a:pt x="1565" y="407"/>
                </a:lnTo>
                <a:lnTo>
                  <a:pt x="1474" y="452"/>
                </a:lnTo>
                <a:lnTo>
                  <a:pt x="1362" y="489"/>
                </a:lnTo>
                <a:lnTo>
                  <a:pt x="1229" y="519"/>
                </a:lnTo>
                <a:lnTo>
                  <a:pt x="1079" y="539"/>
                </a:lnTo>
                <a:lnTo>
                  <a:pt x="917" y="551"/>
                </a:lnTo>
                <a:lnTo>
                  <a:pt x="832" y="551"/>
                </a:lnTo>
                <a:lnTo>
                  <a:pt x="747" y="551"/>
                </a:lnTo>
                <a:lnTo>
                  <a:pt x="584" y="539"/>
                </a:lnTo>
                <a:lnTo>
                  <a:pt x="435" y="519"/>
                </a:lnTo>
                <a:lnTo>
                  <a:pt x="302" y="489"/>
                </a:lnTo>
                <a:lnTo>
                  <a:pt x="190" y="452"/>
                </a:lnTo>
                <a:lnTo>
                  <a:pt x="99" y="407"/>
                </a:lnTo>
                <a:lnTo>
                  <a:pt x="37" y="358"/>
                </a:lnTo>
                <a:lnTo>
                  <a:pt x="10" y="318"/>
                </a:lnTo>
                <a:lnTo>
                  <a:pt x="1" y="291"/>
                </a:lnTo>
                <a:lnTo>
                  <a:pt x="0" y="276"/>
                </a:lnTo>
                <a:lnTo>
                  <a:pt x="1" y="262"/>
                </a:lnTo>
                <a:lnTo>
                  <a:pt x="10" y="234"/>
                </a:lnTo>
                <a:lnTo>
                  <a:pt x="37" y="194"/>
                </a:lnTo>
                <a:lnTo>
                  <a:pt x="99" y="144"/>
                </a:lnTo>
                <a:lnTo>
                  <a:pt x="190" y="101"/>
                </a:lnTo>
                <a:lnTo>
                  <a:pt x="302" y="63"/>
                </a:lnTo>
                <a:lnTo>
                  <a:pt x="435" y="33"/>
                </a:lnTo>
                <a:lnTo>
                  <a:pt x="584" y="13"/>
                </a:lnTo>
                <a:lnTo>
                  <a:pt x="747" y="1"/>
                </a:lnTo>
                <a:lnTo>
                  <a:pt x="832" y="0"/>
                </a:lnTo>
                <a:lnTo>
                  <a:pt x="917" y="1"/>
                </a:lnTo>
                <a:lnTo>
                  <a:pt x="1079" y="13"/>
                </a:lnTo>
                <a:lnTo>
                  <a:pt x="1229" y="33"/>
                </a:lnTo>
                <a:lnTo>
                  <a:pt x="1362" y="63"/>
                </a:lnTo>
                <a:lnTo>
                  <a:pt x="1474" y="101"/>
                </a:lnTo>
                <a:lnTo>
                  <a:pt x="1565" y="144"/>
                </a:lnTo>
                <a:lnTo>
                  <a:pt x="1628" y="194"/>
                </a:lnTo>
                <a:lnTo>
                  <a:pt x="1654" y="234"/>
                </a:lnTo>
                <a:lnTo>
                  <a:pt x="1662" y="262"/>
                </a:lnTo>
                <a:lnTo>
                  <a:pt x="1664" y="2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44">
            <a:extLst>
              <a:ext uri="{FF2B5EF4-FFF2-40B4-BE49-F238E27FC236}">
                <a16:creationId xmlns:a16="http://schemas.microsoft.com/office/drawing/2014/main" xmlns="" id="{6EDEDAA3-4781-0344-93CC-C7378ABC3839}"/>
              </a:ext>
            </a:extLst>
          </p:cNvPr>
          <p:cNvSpPr>
            <a:spLocks/>
          </p:cNvSpPr>
          <p:nvPr/>
        </p:nvSpPr>
        <p:spPr bwMode="auto">
          <a:xfrm flipH="1">
            <a:off x="7190215" y="5934742"/>
            <a:ext cx="440056" cy="141802"/>
          </a:xfrm>
          <a:custGeom>
            <a:avLst/>
            <a:gdLst>
              <a:gd name="T0" fmla="*/ 1186 w 1186"/>
              <a:gd name="T1" fmla="*/ 168 h 336"/>
              <a:gd name="T2" fmla="*/ 1184 w 1186"/>
              <a:gd name="T3" fmla="*/ 185 h 336"/>
              <a:gd name="T4" fmla="*/ 1161 w 1186"/>
              <a:gd name="T5" fmla="*/ 218 h 336"/>
              <a:gd name="T6" fmla="*/ 1115 w 1186"/>
              <a:gd name="T7" fmla="*/ 249 h 336"/>
              <a:gd name="T8" fmla="*/ 1052 w 1186"/>
              <a:gd name="T9" fmla="*/ 275 h 336"/>
              <a:gd name="T10" fmla="*/ 971 w 1186"/>
              <a:gd name="T11" fmla="*/ 298 h 336"/>
              <a:gd name="T12" fmla="*/ 876 w 1186"/>
              <a:gd name="T13" fmla="*/ 316 h 336"/>
              <a:gd name="T14" fmla="*/ 770 w 1186"/>
              <a:gd name="T15" fmla="*/ 329 h 336"/>
              <a:gd name="T16" fmla="*/ 653 w 1186"/>
              <a:gd name="T17" fmla="*/ 335 h 336"/>
              <a:gd name="T18" fmla="*/ 593 w 1186"/>
              <a:gd name="T19" fmla="*/ 336 h 336"/>
              <a:gd name="T20" fmla="*/ 532 w 1186"/>
              <a:gd name="T21" fmla="*/ 335 h 336"/>
              <a:gd name="T22" fmla="*/ 416 w 1186"/>
              <a:gd name="T23" fmla="*/ 329 h 336"/>
              <a:gd name="T24" fmla="*/ 309 w 1186"/>
              <a:gd name="T25" fmla="*/ 316 h 336"/>
              <a:gd name="T26" fmla="*/ 214 w 1186"/>
              <a:gd name="T27" fmla="*/ 298 h 336"/>
              <a:gd name="T28" fmla="*/ 134 w 1186"/>
              <a:gd name="T29" fmla="*/ 275 h 336"/>
              <a:gd name="T30" fmla="*/ 70 w 1186"/>
              <a:gd name="T31" fmla="*/ 249 h 336"/>
              <a:gd name="T32" fmla="*/ 26 w 1186"/>
              <a:gd name="T33" fmla="*/ 218 h 336"/>
              <a:gd name="T34" fmla="*/ 1 w 1186"/>
              <a:gd name="T35" fmla="*/ 185 h 336"/>
              <a:gd name="T36" fmla="*/ 0 w 1186"/>
              <a:gd name="T37" fmla="*/ 168 h 336"/>
              <a:gd name="T38" fmla="*/ 1 w 1186"/>
              <a:gd name="T39" fmla="*/ 151 h 336"/>
              <a:gd name="T40" fmla="*/ 26 w 1186"/>
              <a:gd name="T41" fmla="*/ 118 h 336"/>
              <a:gd name="T42" fmla="*/ 70 w 1186"/>
              <a:gd name="T43" fmla="*/ 88 h 336"/>
              <a:gd name="T44" fmla="*/ 134 w 1186"/>
              <a:gd name="T45" fmla="*/ 62 h 336"/>
              <a:gd name="T46" fmla="*/ 214 w 1186"/>
              <a:gd name="T47" fmla="*/ 39 h 336"/>
              <a:gd name="T48" fmla="*/ 309 w 1186"/>
              <a:gd name="T49" fmla="*/ 20 h 336"/>
              <a:gd name="T50" fmla="*/ 416 w 1186"/>
              <a:gd name="T51" fmla="*/ 7 h 336"/>
              <a:gd name="T52" fmla="*/ 532 w 1186"/>
              <a:gd name="T53" fmla="*/ 1 h 336"/>
              <a:gd name="T54" fmla="*/ 593 w 1186"/>
              <a:gd name="T55" fmla="*/ 0 h 336"/>
              <a:gd name="T56" fmla="*/ 653 w 1186"/>
              <a:gd name="T57" fmla="*/ 1 h 336"/>
              <a:gd name="T58" fmla="*/ 770 w 1186"/>
              <a:gd name="T59" fmla="*/ 7 h 336"/>
              <a:gd name="T60" fmla="*/ 876 w 1186"/>
              <a:gd name="T61" fmla="*/ 20 h 336"/>
              <a:gd name="T62" fmla="*/ 971 w 1186"/>
              <a:gd name="T63" fmla="*/ 39 h 336"/>
              <a:gd name="T64" fmla="*/ 1052 w 1186"/>
              <a:gd name="T65" fmla="*/ 62 h 336"/>
              <a:gd name="T66" fmla="*/ 1115 w 1186"/>
              <a:gd name="T67" fmla="*/ 88 h 336"/>
              <a:gd name="T68" fmla="*/ 1161 w 1186"/>
              <a:gd name="T69" fmla="*/ 118 h 336"/>
              <a:gd name="T70" fmla="*/ 1184 w 1186"/>
              <a:gd name="T71" fmla="*/ 151 h 336"/>
              <a:gd name="T72" fmla="*/ 1186 w 1186"/>
              <a:gd name="T73" fmla="*/ 168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186" h="336">
                <a:moveTo>
                  <a:pt x="1186" y="168"/>
                </a:moveTo>
                <a:lnTo>
                  <a:pt x="1184" y="185"/>
                </a:lnTo>
                <a:lnTo>
                  <a:pt x="1161" y="218"/>
                </a:lnTo>
                <a:lnTo>
                  <a:pt x="1115" y="249"/>
                </a:lnTo>
                <a:lnTo>
                  <a:pt x="1052" y="275"/>
                </a:lnTo>
                <a:lnTo>
                  <a:pt x="971" y="298"/>
                </a:lnTo>
                <a:lnTo>
                  <a:pt x="876" y="316"/>
                </a:lnTo>
                <a:lnTo>
                  <a:pt x="770" y="329"/>
                </a:lnTo>
                <a:lnTo>
                  <a:pt x="653" y="335"/>
                </a:lnTo>
                <a:lnTo>
                  <a:pt x="593" y="336"/>
                </a:lnTo>
                <a:lnTo>
                  <a:pt x="532" y="335"/>
                </a:lnTo>
                <a:lnTo>
                  <a:pt x="416" y="329"/>
                </a:lnTo>
                <a:lnTo>
                  <a:pt x="309" y="316"/>
                </a:lnTo>
                <a:lnTo>
                  <a:pt x="214" y="298"/>
                </a:lnTo>
                <a:lnTo>
                  <a:pt x="134" y="275"/>
                </a:lnTo>
                <a:lnTo>
                  <a:pt x="70" y="249"/>
                </a:lnTo>
                <a:lnTo>
                  <a:pt x="26" y="218"/>
                </a:lnTo>
                <a:lnTo>
                  <a:pt x="1" y="185"/>
                </a:lnTo>
                <a:lnTo>
                  <a:pt x="0" y="168"/>
                </a:lnTo>
                <a:lnTo>
                  <a:pt x="1" y="151"/>
                </a:lnTo>
                <a:lnTo>
                  <a:pt x="26" y="118"/>
                </a:lnTo>
                <a:lnTo>
                  <a:pt x="70" y="88"/>
                </a:lnTo>
                <a:lnTo>
                  <a:pt x="134" y="62"/>
                </a:lnTo>
                <a:lnTo>
                  <a:pt x="214" y="39"/>
                </a:lnTo>
                <a:lnTo>
                  <a:pt x="309" y="20"/>
                </a:lnTo>
                <a:lnTo>
                  <a:pt x="416" y="7"/>
                </a:lnTo>
                <a:lnTo>
                  <a:pt x="532" y="1"/>
                </a:lnTo>
                <a:lnTo>
                  <a:pt x="593" y="0"/>
                </a:lnTo>
                <a:lnTo>
                  <a:pt x="653" y="1"/>
                </a:lnTo>
                <a:lnTo>
                  <a:pt x="770" y="7"/>
                </a:lnTo>
                <a:lnTo>
                  <a:pt x="876" y="20"/>
                </a:lnTo>
                <a:lnTo>
                  <a:pt x="971" y="39"/>
                </a:lnTo>
                <a:lnTo>
                  <a:pt x="1052" y="62"/>
                </a:lnTo>
                <a:lnTo>
                  <a:pt x="1115" y="88"/>
                </a:lnTo>
                <a:lnTo>
                  <a:pt x="1161" y="118"/>
                </a:lnTo>
                <a:lnTo>
                  <a:pt x="1184" y="151"/>
                </a:lnTo>
                <a:lnTo>
                  <a:pt x="1186" y="16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54">
            <a:extLst>
              <a:ext uri="{FF2B5EF4-FFF2-40B4-BE49-F238E27FC236}">
                <a16:creationId xmlns:a16="http://schemas.microsoft.com/office/drawing/2014/main" xmlns="" id="{14BC3808-713C-8848-8354-AF40123FC751}"/>
              </a:ext>
            </a:extLst>
          </p:cNvPr>
          <p:cNvSpPr>
            <a:spLocks/>
          </p:cNvSpPr>
          <p:nvPr/>
        </p:nvSpPr>
        <p:spPr bwMode="auto">
          <a:xfrm flipH="1">
            <a:off x="7946665" y="5320689"/>
            <a:ext cx="536979" cy="201308"/>
          </a:xfrm>
          <a:custGeom>
            <a:avLst/>
            <a:gdLst>
              <a:gd name="T0" fmla="*/ 1444 w 1444"/>
              <a:gd name="T1" fmla="*/ 239 h 479"/>
              <a:gd name="T2" fmla="*/ 1444 w 1444"/>
              <a:gd name="T3" fmla="*/ 252 h 479"/>
              <a:gd name="T4" fmla="*/ 1436 w 1444"/>
              <a:gd name="T5" fmla="*/ 276 h 479"/>
              <a:gd name="T6" fmla="*/ 1412 w 1444"/>
              <a:gd name="T7" fmla="*/ 311 h 479"/>
              <a:gd name="T8" fmla="*/ 1357 w 1444"/>
              <a:gd name="T9" fmla="*/ 354 h 479"/>
              <a:gd name="T10" fmla="*/ 1279 w 1444"/>
              <a:gd name="T11" fmla="*/ 391 h 479"/>
              <a:gd name="T12" fmla="*/ 1182 w 1444"/>
              <a:gd name="T13" fmla="*/ 424 h 479"/>
              <a:gd name="T14" fmla="*/ 1066 w 1444"/>
              <a:gd name="T15" fmla="*/ 450 h 479"/>
              <a:gd name="T16" fmla="*/ 937 w 1444"/>
              <a:gd name="T17" fmla="*/ 467 h 479"/>
              <a:gd name="T18" fmla="*/ 796 w 1444"/>
              <a:gd name="T19" fmla="*/ 477 h 479"/>
              <a:gd name="T20" fmla="*/ 722 w 1444"/>
              <a:gd name="T21" fmla="*/ 479 h 479"/>
              <a:gd name="T22" fmla="*/ 647 w 1444"/>
              <a:gd name="T23" fmla="*/ 477 h 479"/>
              <a:gd name="T24" fmla="*/ 506 w 1444"/>
              <a:gd name="T25" fmla="*/ 467 h 479"/>
              <a:gd name="T26" fmla="*/ 377 w 1444"/>
              <a:gd name="T27" fmla="*/ 450 h 479"/>
              <a:gd name="T28" fmla="*/ 262 w 1444"/>
              <a:gd name="T29" fmla="*/ 424 h 479"/>
              <a:gd name="T30" fmla="*/ 164 w 1444"/>
              <a:gd name="T31" fmla="*/ 391 h 479"/>
              <a:gd name="T32" fmla="*/ 86 w 1444"/>
              <a:gd name="T33" fmla="*/ 354 h 479"/>
              <a:gd name="T34" fmla="*/ 31 w 1444"/>
              <a:gd name="T35" fmla="*/ 311 h 479"/>
              <a:gd name="T36" fmla="*/ 8 w 1444"/>
              <a:gd name="T37" fmla="*/ 276 h 479"/>
              <a:gd name="T38" fmla="*/ 0 w 1444"/>
              <a:gd name="T39" fmla="*/ 252 h 479"/>
              <a:gd name="T40" fmla="*/ 0 w 1444"/>
              <a:gd name="T41" fmla="*/ 239 h 479"/>
              <a:gd name="T42" fmla="*/ 0 w 1444"/>
              <a:gd name="T43" fmla="*/ 227 h 479"/>
              <a:gd name="T44" fmla="*/ 8 w 1444"/>
              <a:gd name="T45" fmla="*/ 203 h 479"/>
              <a:gd name="T46" fmla="*/ 31 w 1444"/>
              <a:gd name="T47" fmla="*/ 168 h 479"/>
              <a:gd name="T48" fmla="*/ 86 w 1444"/>
              <a:gd name="T49" fmla="*/ 125 h 479"/>
              <a:gd name="T50" fmla="*/ 164 w 1444"/>
              <a:gd name="T51" fmla="*/ 86 h 479"/>
              <a:gd name="T52" fmla="*/ 262 w 1444"/>
              <a:gd name="T53" fmla="*/ 54 h 479"/>
              <a:gd name="T54" fmla="*/ 377 w 1444"/>
              <a:gd name="T55" fmla="*/ 29 h 479"/>
              <a:gd name="T56" fmla="*/ 506 w 1444"/>
              <a:gd name="T57" fmla="*/ 10 h 479"/>
              <a:gd name="T58" fmla="*/ 647 w 1444"/>
              <a:gd name="T59" fmla="*/ 0 h 479"/>
              <a:gd name="T60" fmla="*/ 722 w 1444"/>
              <a:gd name="T61" fmla="*/ 0 h 479"/>
              <a:gd name="T62" fmla="*/ 796 w 1444"/>
              <a:gd name="T63" fmla="*/ 0 h 479"/>
              <a:gd name="T64" fmla="*/ 937 w 1444"/>
              <a:gd name="T65" fmla="*/ 10 h 479"/>
              <a:gd name="T66" fmla="*/ 1066 w 1444"/>
              <a:gd name="T67" fmla="*/ 29 h 479"/>
              <a:gd name="T68" fmla="*/ 1182 w 1444"/>
              <a:gd name="T69" fmla="*/ 54 h 479"/>
              <a:gd name="T70" fmla="*/ 1279 w 1444"/>
              <a:gd name="T71" fmla="*/ 86 h 479"/>
              <a:gd name="T72" fmla="*/ 1357 w 1444"/>
              <a:gd name="T73" fmla="*/ 125 h 479"/>
              <a:gd name="T74" fmla="*/ 1412 w 1444"/>
              <a:gd name="T75" fmla="*/ 168 h 479"/>
              <a:gd name="T76" fmla="*/ 1436 w 1444"/>
              <a:gd name="T77" fmla="*/ 203 h 479"/>
              <a:gd name="T78" fmla="*/ 1444 w 1444"/>
              <a:gd name="T79" fmla="*/ 227 h 479"/>
              <a:gd name="T80" fmla="*/ 1444 w 1444"/>
              <a:gd name="T81" fmla="*/ 239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44" h="479">
                <a:moveTo>
                  <a:pt x="1444" y="239"/>
                </a:moveTo>
                <a:lnTo>
                  <a:pt x="1444" y="252"/>
                </a:lnTo>
                <a:lnTo>
                  <a:pt x="1436" y="276"/>
                </a:lnTo>
                <a:lnTo>
                  <a:pt x="1412" y="311"/>
                </a:lnTo>
                <a:lnTo>
                  <a:pt x="1357" y="354"/>
                </a:lnTo>
                <a:lnTo>
                  <a:pt x="1279" y="391"/>
                </a:lnTo>
                <a:lnTo>
                  <a:pt x="1182" y="424"/>
                </a:lnTo>
                <a:lnTo>
                  <a:pt x="1066" y="450"/>
                </a:lnTo>
                <a:lnTo>
                  <a:pt x="937" y="467"/>
                </a:lnTo>
                <a:lnTo>
                  <a:pt x="796" y="477"/>
                </a:lnTo>
                <a:lnTo>
                  <a:pt x="722" y="479"/>
                </a:lnTo>
                <a:lnTo>
                  <a:pt x="647" y="477"/>
                </a:lnTo>
                <a:lnTo>
                  <a:pt x="506" y="467"/>
                </a:lnTo>
                <a:lnTo>
                  <a:pt x="377" y="450"/>
                </a:lnTo>
                <a:lnTo>
                  <a:pt x="262" y="424"/>
                </a:lnTo>
                <a:lnTo>
                  <a:pt x="164" y="391"/>
                </a:lnTo>
                <a:lnTo>
                  <a:pt x="86" y="354"/>
                </a:lnTo>
                <a:lnTo>
                  <a:pt x="31" y="311"/>
                </a:lnTo>
                <a:lnTo>
                  <a:pt x="8" y="276"/>
                </a:lnTo>
                <a:lnTo>
                  <a:pt x="0" y="252"/>
                </a:lnTo>
                <a:lnTo>
                  <a:pt x="0" y="239"/>
                </a:lnTo>
                <a:lnTo>
                  <a:pt x="0" y="227"/>
                </a:lnTo>
                <a:lnTo>
                  <a:pt x="8" y="203"/>
                </a:lnTo>
                <a:lnTo>
                  <a:pt x="31" y="168"/>
                </a:lnTo>
                <a:lnTo>
                  <a:pt x="86" y="125"/>
                </a:lnTo>
                <a:lnTo>
                  <a:pt x="164" y="86"/>
                </a:lnTo>
                <a:lnTo>
                  <a:pt x="262" y="54"/>
                </a:lnTo>
                <a:lnTo>
                  <a:pt x="377" y="29"/>
                </a:lnTo>
                <a:lnTo>
                  <a:pt x="506" y="10"/>
                </a:lnTo>
                <a:lnTo>
                  <a:pt x="647" y="0"/>
                </a:lnTo>
                <a:lnTo>
                  <a:pt x="722" y="0"/>
                </a:lnTo>
                <a:lnTo>
                  <a:pt x="796" y="0"/>
                </a:lnTo>
                <a:lnTo>
                  <a:pt x="937" y="10"/>
                </a:lnTo>
                <a:lnTo>
                  <a:pt x="1066" y="29"/>
                </a:lnTo>
                <a:lnTo>
                  <a:pt x="1182" y="54"/>
                </a:lnTo>
                <a:lnTo>
                  <a:pt x="1279" y="86"/>
                </a:lnTo>
                <a:lnTo>
                  <a:pt x="1357" y="125"/>
                </a:lnTo>
                <a:lnTo>
                  <a:pt x="1412" y="168"/>
                </a:lnTo>
                <a:lnTo>
                  <a:pt x="1436" y="203"/>
                </a:lnTo>
                <a:lnTo>
                  <a:pt x="1444" y="227"/>
                </a:lnTo>
                <a:lnTo>
                  <a:pt x="1444" y="2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55">
            <a:extLst>
              <a:ext uri="{FF2B5EF4-FFF2-40B4-BE49-F238E27FC236}">
                <a16:creationId xmlns:a16="http://schemas.microsoft.com/office/drawing/2014/main" xmlns="" id="{6A38FB3F-435C-C741-9CFE-1163C4AB1172}"/>
              </a:ext>
            </a:extLst>
          </p:cNvPr>
          <p:cNvSpPr>
            <a:spLocks/>
          </p:cNvSpPr>
          <p:nvPr/>
        </p:nvSpPr>
        <p:spPr bwMode="auto">
          <a:xfrm flipH="1">
            <a:off x="8023536" y="5359938"/>
            <a:ext cx="383239" cy="122811"/>
          </a:xfrm>
          <a:custGeom>
            <a:avLst/>
            <a:gdLst>
              <a:gd name="T0" fmla="*/ 1032 w 1032"/>
              <a:gd name="T1" fmla="*/ 146 h 292"/>
              <a:gd name="T2" fmla="*/ 1029 w 1032"/>
              <a:gd name="T3" fmla="*/ 161 h 292"/>
              <a:gd name="T4" fmla="*/ 1009 w 1032"/>
              <a:gd name="T5" fmla="*/ 189 h 292"/>
              <a:gd name="T6" fmla="*/ 970 w 1032"/>
              <a:gd name="T7" fmla="*/ 216 h 292"/>
              <a:gd name="T8" fmla="*/ 914 w 1032"/>
              <a:gd name="T9" fmla="*/ 239 h 292"/>
              <a:gd name="T10" fmla="*/ 806 w 1032"/>
              <a:gd name="T11" fmla="*/ 268 h 292"/>
              <a:gd name="T12" fmla="*/ 621 w 1032"/>
              <a:gd name="T13" fmla="*/ 289 h 292"/>
              <a:gd name="T14" fmla="*/ 516 w 1032"/>
              <a:gd name="T15" fmla="*/ 292 h 292"/>
              <a:gd name="T16" fmla="*/ 411 w 1032"/>
              <a:gd name="T17" fmla="*/ 289 h 292"/>
              <a:gd name="T18" fmla="*/ 226 w 1032"/>
              <a:gd name="T19" fmla="*/ 268 h 292"/>
              <a:gd name="T20" fmla="*/ 118 w 1032"/>
              <a:gd name="T21" fmla="*/ 239 h 292"/>
              <a:gd name="T22" fmla="*/ 61 w 1032"/>
              <a:gd name="T23" fmla="*/ 216 h 292"/>
              <a:gd name="T24" fmla="*/ 23 w 1032"/>
              <a:gd name="T25" fmla="*/ 189 h 292"/>
              <a:gd name="T26" fmla="*/ 2 w 1032"/>
              <a:gd name="T27" fmla="*/ 161 h 292"/>
              <a:gd name="T28" fmla="*/ 0 w 1032"/>
              <a:gd name="T29" fmla="*/ 146 h 292"/>
              <a:gd name="T30" fmla="*/ 2 w 1032"/>
              <a:gd name="T31" fmla="*/ 131 h 292"/>
              <a:gd name="T32" fmla="*/ 23 w 1032"/>
              <a:gd name="T33" fmla="*/ 102 h 292"/>
              <a:gd name="T34" fmla="*/ 61 w 1032"/>
              <a:gd name="T35" fmla="*/ 77 h 292"/>
              <a:gd name="T36" fmla="*/ 118 w 1032"/>
              <a:gd name="T37" fmla="*/ 54 h 292"/>
              <a:gd name="T38" fmla="*/ 226 w 1032"/>
              <a:gd name="T39" fmla="*/ 25 h 292"/>
              <a:gd name="T40" fmla="*/ 411 w 1032"/>
              <a:gd name="T41" fmla="*/ 2 h 292"/>
              <a:gd name="T42" fmla="*/ 516 w 1032"/>
              <a:gd name="T43" fmla="*/ 0 h 292"/>
              <a:gd name="T44" fmla="*/ 621 w 1032"/>
              <a:gd name="T45" fmla="*/ 2 h 292"/>
              <a:gd name="T46" fmla="*/ 806 w 1032"/>
              <a:gd name="T47" fmla="*/ 25 h 292"/>
              <a:gd name="T48" fmla="*/ 914 w 1032"/>
              <a:gd name="T49" fmla="*/ 54 h 292"/>
              <a:gd name="T50" fmla="*/ 970 w 1032"/>
              <a:gd name="T51" fmla="*/ 77 h 292"/>
              <a:gd name="T52" fmla="*/ 1009 w 1032"/>
              <a:gd name="T53" fmla="*/ 102 h 292"/>
              <a:gd name="T54" fmla="*/ 1029 w 1032"/>
              <a:gd name="T55" fmla="*/ 131 h 292"/>
              <a:gd name="T56" fmla="*/ 1032 w 1032"/>
              <a:gd name="T57" fmla="*/ 146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32" h="292">
                <a:moveTo>
                  <a:pt x="1032" y="146"/>
                </a:moveTo>
                <a:lnTo>
                  <a:pt x="1029" y="161"/>
                </a:lnTo>
                <a:lnTo>
                  <a:pt x="1009" y="189"/>
                </a:lnTo>
                <a:lnTo>
                  <a:pt x="970" y="216"/>
                </a:lnTo>
                <a:lnTo>
                  <a:pt x="914" y="239"/>
                </a:lnTo>
                <a:lnTo>
                  <a:pt x="806" y="268"/>
                </a:lnTo>
                <a:lnTo>
                  <a:pt x="621" y="289"/>
                </a:lnTo>
                <a:lnTo>
                  <a:pt x="516" y="292"/>
                </a:lnTo>
                <a:lnTo>
                  <a:pt x="411" y="289"/>
                </a:lnTo>
                <a:lnTo>
                  <a:pt x="226" y="268"/>
                </a:lnTo>
                <a:lnTo>
                  <a:pt x="118" y="239"/>
                </a:lnTo>
                <a:lnTo>
                  <a:pt x="61" y="216"/>
                </a:lnTo>
                <a:lnTo>
                  <a:pt x="23" y="189"/>
                </a:lnTo>
                <a:lnTo>
                  <a:pt x="2" y="161"/>
                </a:lnTo>
                <a:lnTo>
                  <a:pt x="0" y="146"/>
                </a:lnTo>
                <a:lnTo>
                  <a:pt x="2" y="131"/>
                </a:lnTo>
                <a:lnTo>
                  <a:pt x="23" y="102"/>
                </a:lnTo>
                <a:lnTo>
                  <a:pt x="61" y="77"/>
                </a:lnTo>
                <a:lnTo>
                  <a:pt x="118" y="54"/>
                </a:lnTo>
                <a:lnTo>
                  <a:pt x="226" y="25"/>
                </a:lnTo>
                <a:lnTo>
                  <a:pt x="411" y="2"/>
                </a:lnTo>
                <a:lnTo>
                  <a:pt x="516" y="0"/>
                </a:lnTo>
                <a:lnTo>
                  <a:pt x="621" y="2"/>
                </a:lnTo>
                <a:lnTo>
                  <a:pt x="806" y="25"/>
                </a:lnTo>
                <a:lnTo>
                  <a:pt x="914" y="54"/>
                </a:lnTo>
                <a:lnTo>
                  <a:pt x="970" y="77"/>
                </a:lnTo>
                <a:lnTo>
                  <a:pt x="1009" y="102"/>
                </a:lnTo>
                <a:lnTo>
                  <a:pt x="1029" y="131"/>
                </a:lnTo>
                <a:lnTo>
                  <a:pt x="1032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266">
            <a:extLst>
              <a:ext uri="{FF2B5EF4-FFF2-40B4-BE49-F238E27FC236}">
                <a16:creationId xmlns:a16="http://schemas.microsoft.com/office/drawing/2014/main" xmlns="" id="{940140AE-4AAC-9E48-AE82-882D3B1B6C3D}"/>
              </a:ext>
            </a:extLst>
          </p:cNvPr>
          <p:cNvSpPr>
            <a:spLocks/>
          </p:cNvSpPr>
          <p:nvPr/>
        </p:nvSpPr>
        <p:spPr bwMode="auto">
          <a:xfrm flipH="1">
            <a:off x="8901419" y="4792730"/>
            <a:ext cx="426687" cy="160793"/>
          </a:xfrm>
          <a:custGeom>
            <a:avLst/>
            <a:gdLst>
              <a:gd name="T0" fmla="*/ 1148 w 1148"/>
              <a:gd name="T1" fmla="*/ 190 h 381"/>
              <a:gd name="T2" fmla="*/ 1146 w 1148"/>
              <a:gd name="T3" fmla="*/ 210 h 381"/>
              <a:gd name="T4" fmla="*/ 1123 w 1148"/>
              <a:gd name="T5" fmla="*/ 247 h 381"/>
              <a:gd name="T6" fmla="*/ 1078 w 1148"/>
              <a:gd name="T7" fmla="*/ 282 h 381"/>
              <a:gd name="T8" fmla="*/ 1017 w 1148"/>
              <a:gd name="T9" fmla="*/ 312 h 381"/>
              <a:gd name="T10" fmla="*/ 939 w 1148"/>
              <a:gd name="T11" fmla="*/ 338 h 381"/>
              <a:gd name="T12" fmla="*/ 848 w 1148"/>
              <a:gd name="T13" fmla="*/ 358 h 381"/>
              <a:gd name="T14" fmla="*/ 745 w 1148"/>
              <a:gd name="T15" fmla="*/ 373 h 381"/>
              <a:gd name="T16" fmla="*/ 632 w 1148"/>
              <a:gd name="T17" fmla="*/ 380 h 381"/>
              <a:gd name="T18" fmla="*/ 573 w 1148"/>
              <a:gd name="T19" fmla="*/ 381 h 381"/>
              <a:gd name="T20" fmla="*/ 516 w 1148"/>
              <a:gd name="T21" fmla="*/ 380 h 381"/>
              <a:gd name="T22" fmla="*/ 403 w 1148"/>
              <a:gd name="T23" fmla="*/ 373 h 381"/>
              <a:gd name="T24" fmla="*/ 300 w 1148"/>
              <a:gd name="T25" fmla="*/ 358 h 381"/>
              <a:gd name="T26" fmla="*/ 209 w 1148"/>
              <a:gd name="T27" fmla="*/ 338 h 381"/>
              <a:gd name="T28" fmla="*/ 131 w 1148"/>
              <a:gd name="T29" fmla="*/ 312 h 381"/>
              <a:gd name="T30" fmla="*/ 69 w 1148"/>
              <a:gd name="T31" fmla="*/ 282 h 381"/>
              <a:gd name="T32" fmla="*/ 25 w 1148"/>
              <a:gd name="T33" fmla="*/ 247 h 381"/>
              <a:gd name="T34" fmla="*/ 2 w 1148"/>
              <a:gd name="T35" fmla="*/ 210 h 381"/>
              <a:gd name="T36" fmla="*/ 0 w 1148"/>
              <a:gd name="T37" fmla="*/ 190 h 381"/>
              <a:gd name="T38" fmla="*/ 2 w 1148"/>
              <a:gd name="T39" fmla="*/ 171 h 381"/>
              <a:gd name="T40" fmla="*/ 25 w 1148"/>
              <a:gd name="T41" fmla="*/ 134 h 381"/>
              <a:gd name="T42" fmla="*/ 69 w 1148"/>
              <a:gd name="T43" fmla="*/ 99 h 381"/>
              <a:gd name="T44" fmla="*/ 131 w 1148"/>
              <a:gd name="T45" fmla="*/ 69 h 381"/>
              <a:gd name="T46" fmla="*/ 209 w 1148"/>
              <a:gd name="T47" fmla="*/ 43 h 381"/>
              <a:gd name="T48" fmla="*/ 300 w 1148"/>
              <a:gd name="T49" fmla="*/ 23 h 381"/>
              <a:gd name="T50" fmla="*/ 403 w 1148"/>
              <a:gd name="T51" fmla="*/ 9 h 381"/>
              <a:gd name="T52" fmla="*/ 516 w 1148"/>
              <a:gd name="T53" fmla="*/ 1 h 381"/>
              <a:gd name="T54" fmla="*/ 573 w 1148"/>
              <a:gd name="T55" fmla="*/ 0 h 381"/>
              <a:gd name="T56" fmla="*/ 632 w 1148"/>
              <a:gd name="T57" fmla="*/ 1 h 381"/>
              <a:gd name="T58" fmla="*/ 745 w 1148"/>
              <a:gd name="T59" fmla="*/ 9 h 381"/>
              <a:gd name="T60" fmla="*/ 848 w 1148"/>
              <a:gd name="T61" fmla="*/ 23 h 381"/>
              <a:gd name="T62" fmla="*/ 939 w 1148"/>
              <a:gd name="T63" fmla="*/ 43 h 381"/>
              <a:gd name="T64" fmla="*/ 1017 w 1148"/>
              <a:gd name="T65" fmla="*/ 69 h 381"/>
              <a:gd name="T66" fmla="*/ 1078 w 1148"/>
              <a:gd name="T67" fmla="*/ 99 h 381"/>
              <a:gd name="T68" fmla="*/ 1123 w 1148"/>
              <a:gd name="T69" fmla="*/ 134 h 381"/>
              <a:gd name="T70" fmla="*/ 1146 w 1148"/>
              <a:gd name="T71" fmla="*/ 171 h 381"/>
              <a:gd name="T72" fmla="*/ 1148 w 1148"/>
              <a:gd name="T73" fmla="*/ 190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148" h="381">
                <a:moveTo>
                  <a:pt x="1148" y="190"/>
                </a:moveTo>
                <a:lnTo>
                  <a:pt x="1146" y="210"/>
                </a:lnTo>
                <a:lnTo>
                  <a:pt x="1123" y="247"/>
                </a:lnTo>
                <a:lnTo>
                  <a:pt x="1078" y="282"/>
                </a:lnTo>
                <a:lnTo>
                  <a:pt x="1017" y="312"/>
                </a:lnTo>
                <a:lnTo>
                  <a:pt x="939" y="338"/>
                </a:lnTo>
                <a:lnTo>
                  <a:pt x="848" y="358"/>
                </a:lnTo>
                <a:lnTo>
                  <a:pt x="745" y="373"/>
                </a:lnTo>
                <a:lnTo>
                  <a:pt x="632" y="380"/>
                </a:lnTo>
                <a:lnTo>
                  <a:pt x="573" y="381"/>
                </a:lnTo>
                <a:lnTo>
                  <a:pt x="516" y="380"/>
                </a:lnTo>
                <a:lnTo>
                  <a:pt x="403" y="373"/>
                </a:lnTo>
                <a:lnTo>
                  <a:pt x="300" y="358"/>
                </a:lnTo>
                <a:lnTo>
                  <a:pt x="209" y="338"/>
                </a:lnTo>
                <a:lnTo>
                  <a:pt x="131" y="312"/>
                </a:lnTo>
                <a:lnTo>
                  <a:pt x="69" y="282"/>
                </a:lnTo>
                <a:lnTo>
                  <a:pt x="25" y="247"/>
                </a:lnTo>
                <a:lnTo>
                  <a:pt x="2" y="210"/>
                </a:lnTo>
                <a:lnTo>
                  <a:pt x="0" y="190"/>
                </a:lnTo>
                <a:lnTo>
                  <a:pt x="2" y="171"/>
                </a:lnTo>
                <a:lnTo>
                  <a:pt x="25" y="134"/>
                </a:lnTo>
                <a:lnTo>
                  <a:pt x="69" y="99"/>
                </a:lnTo>
                <a:lnTo>
                  <a:pt x="131" y="69"/>
                </a:lnTo>
                <a:lnTo>
                  <a:pt x="209" y="43"/>
                </a:lnTo>
                <a:lnTo>
                  <a:pt x="300" y="23"/>
                </a:lnTo>
                <a:lnTo>
                  <a:pt x="403" y="9"/>
                </a:lnTo>
                <a:lnTo>
                  <a:pt x="516" y="1"/>
                </a:lnTo>
                <a:lnTo>
                  <a:pt x="573" y="0"/>
                </a:lnTo>
                <a:lnTo>
                  <a:pt x="632" y="1"/>
                </a:lnTo>
                <a:lnTo>
                  <a:pt x="745" y="9"/>
                </a:lnTo>
                <a:lnTo>
                  <a:pt x="848" y="23"/>
                </a:lnTo>
                <a:lnTo>
                  <a:pt x="939" y="43"/>
                </a:lnTo>
                <a:lnTo>
                  <a:pt x="1017" y="69"/>
                </a:lnTo>
                <a:lnTo>
                  <a:pt x="1078" y="99"/>
                </a:lnTo>
                <a:lnTo>
                  <a:pt x="1123" y="134"/>
                </a:lnTo>
                <a:lnTo>
                  <a:pt x="1146" y="171"/>
                </a:lnTo>
                <a:lnTo>
                  <a:pt x="1148" y="19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267">
            <a:extLst>
              <a:ext uri="{FF2B5EF4-FFF2-40B4-BE49-F238E27FC236}">
                <a16:creationId xmlns:a16="http://schemas.microsoft.com/office/drawing/2014/main" xmlns="" id="{B9046E98-B3C3-E340-9A21-3D3314845CFC}"/>
              </a:ext>
            </a:extLst>
          </p:cNvPr>
          <p:cNvSpPr>
            <a:spLocks/>
          </p:cNvSpPr>
          <p:nvPr/>
        </p:nvSpPr>
        <p:spPr bwMode="auto">
          <a:xfrm flipH="1">
            <a:off x="8962693" y="4824382"/>
            <a:ext cx="304140" cy="97489"/>
          </a:xfrm>
          <a:custGeom>
            <a:avLst/>
            <a:gdLst>
              <a:gd name="T0" fmla="*/ 819 w 819"/>
              <a:gd name="T1" fmla="*/ 115 h 231"/>
              <a:gd name="T2" fmla="*/ 818 w 819"/>
              <a:gd name="T3" fmla="*/ 128 h 231"/>
              <a:gd name="T4" fmla="*/ 802 w 819"/>
              <a:gd name="T5" fmla="*/ 149 h 231"/>
              <a:gd name="T6" fmla="*/ 771 w 819"/>
              <a:gd name="T7" fmla="*/ 171 h 231"/>
              <a:gd name="T8" fmla="*/ 726 w 819"/>
              <a:gd name="T9" fmla="*/ 190 h 231"/>
              <a:gd name="T10" fmla="*/ 641 w 819"/>
              <a:gd name="T11" fmla="*/ 213 h 231"/>
              <a:gd name="T12" fmla="*/ 493 w 819"/>
              <a:gd name="T13" fmla="*/ 230 h 231"/>
              <a:gd name="T14" fmla="*/ 409 w 819"/>
              <a:gd name="T15" fmla="*/ 231 h 231"/>
              <a:gd name="T16" fmla="*/ 326 w 819"/>
              <a:gd name="T17" fmla="*/ 230 h 231"/>
              <a:gd name="T18" fmla="*/ 179 w 819"/>
              <a:gd name="T19" fmla="*/ 213 h 231"/>
              <a:gd name="T20" fmla="*/ 94 w 819"/>
              <a:gd name="T21" fmla="*/ 190 h 231"/>
              <a:gd name="T22" fmla="*/ 49 w 819"/>
              <a:gd name="T23" fmla="*/ 171 h 231"/>
              <a:gd name="T24" fmla="*/ 18 w 819"/>
              <a:gd name="T25" fmla="*/ 149 h 231"/>
              <a:gd name="T26" fmla="*/ 2 w 819"/>
              <a:gd name="T27" fmla="*/ 128 h 231"/>
              <a:gd name="T28" fmla="*/ 0 w 819"/>
              <a:gd name="T29" fmla="*/ 115 h 231"/>
              <a:gd name="T30" fmla="*/ 2 w 819"/>
              <a:gd name="T31" fmla="*/ 103 h 231"/>
              <a:gd name="T32" fmla="*/ 18 w 819"/>
              <a:gd name="T33" fmla="*/ 80 h 231"/>
              <a:gd name="T34" fmla="*/ 49 w 819"/>
              <a:gd name="T35" fmla="*/ 60 h 231"/>
              <a:gd name="T36" fmla="*/ 94 w 819"/>
              <a:gd name="T37" fmla="*/ 41 h 231"/>
              <a:gd name="T38" fmla="*/ 179 w 819"/>
              <a:gd name="T39" fmla="*/ 18 h 231"/>
              <a:gd name="T40" fmla="*/ 326 w 819"/>
              <a:gd name="T41" fmla="*/ 1 h 231"/>
              <a:gd name="T42" fmla="*/ 409 w 819"/>
              <a:gd name="T43" fmla="*/ 0 h 231"/>
              <a:gd name="T44" fmla="*/ 493 w 819"/>
              <a:gd name="T45" fmla="*/ 1 h 231"/>
              <a:gd name="T46" fmla="*/ 641 w 819"/>
              <a:gd name="T47" fmla="*/ 18 h 231"/>
              <a:gd name="T48" fmla="*/ 726 w 819"/>
              <a:gd name="T49" fmla="*/ 41 h 231"/>
              <a:gd name="T50" fmla="*/ 771 w 819"/>
              <a:gd name="T51" fmla="*/ 60 h 231"/>
              <a:gd name="T52" fmla="*/ 802 w 819"/>
              <a:gd name="T53" fmla="*/ 80 h 231"/>
              <a:gd name="T54" fmla="*/ 818 w 819"/>
              <a:gd name="T55" fmla="*/ 103 h 231"/>
              <a:gd name="T56" fmla="*/ 819 w 819"/>
              <a:gd name="T57" fmla="*/ 115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19" h="231">
                <a:moveTo>
                  <a:pt x="819" y="115"/>
                </a:moveTo>
                <a:lnTo>
                  <a:pt x="818" y="128"/>
                </a:lnTo>
                <a:lnTo>
                  <a:pt x="802" y="149"/>
                </a:lnTo>
                <a:lnTo>
                  <a:pt x="771" y="171"/>
                </a:lnTo>
                <a:lnTo>
                  <a:pt x="726" y="190"/>
                </a:lnTo>
                <a:lnTo>
                  <a:pt x="641" y="213"/>
                </a:lnTo>
                <a:lnTo>
                  <a:pt x="493" y="230"/>
                </a:lnTo>
                <a:lnTo>
                  <a:pt x="409" y="231"/>
                </a:lnTo>
                <a:lnTo>
                  <a:pt x="326" y="230"/>
                </a:lnTo>
                <a:lnTo>
                  <a:pt x="179" y="213"/>
                </a:lnTo>
                <a:lnTo>
                  <a:pt x="94" y="190"/>
                </a:lnTo>
                <a:lnTo>
                  <a:pt x="49" y="171"/>
                </a:lnTo>
                <a:lnTo>
                  <a:pt x="18" y="149"/>
                </a:lnTo>
                <a:lnTo>
                  <a:pt x="2" y="128"/>
                </a:lnTo>
                <a:lnTo>
                  <a:pt x="0" y="115"/>
                </a:lnTo>
                <a:lnTo>
                  <a:pt x="2" y="103"/>
                </a:lnTo>
                <a:lnTo>
                  <a:pt x="18" y="80"/>
                </a:lnTo>
                <a:lnTo>
                  <a:pt x="49" y="60"/>
                </a:lnTo>
                <a:lnTo>
                  <a:pt x="94" y="41"/>
                </a:lnTo>
                <a:lnTo>
                  <a:pt x="179" y="18"/>
                </a:lnTo>
                <a:lnTo>
                  <a:pt x="326" y="1"/>
                </a:lnTo>
                <a:lnTo>
                  <a:pt x="409" y="0"/>
                </a:lnTo>
                <a:lnTo>
                  <a:pt x="493" y="1"/>
                </a:lnTo>
                <a:lnTo>
                  <a:pt x="641" y="18"/>
                </a:lnTo>
                <a:lnTo>
                  <a:pt x="726" y="41"/>
                </a:lnTo>
                <a:lnTo>
                  <a:pt x="771" y="60"/>
                </a:lnTo>
                <a:lnTo>
                  <a:pt x="802" y="80"/>
                </a:lnTo>
                <a:lnTo>
                  <a:pt x="818" y="103"/>
                </a:lnTo>
                <a:lnTo>
                  <a:pt x="819" y="115"/>
                </a:lnTo>
                <a:close/>
              </a:path>
            </a:pathLst>
          </a:custGeom>
          <a:solidFill>
            <a:srgbClr val="A344E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377">
            <a:extLst>
              <a:ext uri="{FF2B5EF4-FFF2-40B4-BE49-F238E27FC236}">
                <a16:creationId xmlns:a16="http://schemas.microsoft.com/office/drawing/2014/main" xmlns="" id="{858A7B15-0249-B443-BC04-CDFFD5B4CF88}"/>
              </a:ext>
            </a:extLst>
          </p:cNvPr>
          <p:cNvSpPr>
            <a:spLocks/>
          </p:cNvSpPr>
          <p:nvPr/>
        </p:nvSpPr>
        <p:spPr bwMode="auto">
          <a:xfrm flipH="1">
            <a:off x="9705774" y="4292625"/>
            <a:ext cx="296341" cy="110150"/>
          </a:xfrm>
          <a:custGeom>
            <a:avLst/>
            <a:gdLst>
              <a:gd name="T0" fmla="*/ 798 w 798"/>
              <a:gd name="T1" fmla="*/ 132 h 263"/>
              <a:gd name="T2" fmla="*/ 796 w 798"/>
              <a:gd name="T3" fmla="*/ 145 h 263"/>
              <a:gd name="T4" fmla="*/ 780 w 798"/>
              <a:gd name="T5" fmla="*/ 171 h 263"/>
              <a:gd name="T6" fmla="*/ 750 w 798"/>
              <a:gd name="T7" fmla="*/ 196 h 263"/>
              <a:gd name="T8" fmla="*/ 707 w 798"/>
              <a:gd name="T9" fmla="*/ 216 h 263"/>
              <a:gd name="T10" fmla="*/ 623 w 798"/>
              <a:gd name="T11" fmla="*/ 242 h 263"/>
              <a:gd name="T12" fmla="*/ 481 w 798"/>
              <a:gd name="T13" fmla="*/ 262 h 263"/>
              <a:gd name="T14" fmla="*/ 399 w 798"/>
              <a:gd name="T15" fmla="*/ 263 h 263"/>
              <a:gd name="T16" fmla="*/ 318 w 798"/>
              <a:gd name="T17" fmla="*/ 262 h 263"/>
              <a:gd name="T18" fmla="*/ 174 w 798"/>
              <a:gd name="T19" fmla="*/ 242 h 263"/>
              <a:gd name="T20" fmla="*/ 91 w 798"/>
              <a:gd name="T21" fmla="*/ 216 h 263"/>
              <a:gd name="T22" fmla="*/ 48 w 798"/>
              <a:gd name="T23" fmla="*/ 196 h 263"/>
              <a:gd name="T24" fmla="*/ 17 w 798"/>
              <a:gd name="T25" fmla="*/ 171 h 263"/>
              <a:gd name="T26" fmla="*/ 2 w 798"/>
              <a:gd name="T27" fmla="*/ 145 h 263"/>
              <a:gd name="T28" fmla="*/ 0 w 798"/>
              <a:gd name="T29" fmla="*/ 132 h 263"/>
              <a:gd name="T30" fmla="*/ 2 w 798"/>
              <a:gd name="T31" fmla="*/ 118 h 263"/>
              <a:gd name="T32" fmla="*/ 17 w 798"/>
              <a:gd name="T33" fmla="*/ 92 h 263"/>
              <a:gd name="T34" fmla="*/ 48 w 798"/>
              <a:gd name="T35" fmla="*/ 69 h 263"/>
              <a:gd name="T36" fmla="*/ 91 w 798"/>
              <a:gd name="T37" fmla="*/ 47 h 263"/>
              <a:gd name="T38" fmla="*/ 174 w 798"/>
              <a:gd name="T39" fmla="*/ 21 h 263"/>
              <a:gd name="T40" fmla="*/ 318 w 798"/>
              <a:gd name="T41" fmla="*/ 1 h 263"/>
              <a:gd name="T42" fmla="*/ 399 w 798"/>
              <a:gd name="T43" fmla="*/ 0 h 263"/>
              <a:gd name="T44" fmla="*/ 481 w 798"/>
              <a:gd name="T45" fmla="*/ 1 h 263"/>
              <a:gd name="T46" fmla="*/ 623 w 798"/>
              <a:gd name="T47" fmla="*/ 21 h 263"/>
              <a:gd name="T48" fmla="*/ 707 w 798"/>
              <a:gd name="T49" fmla="*/ 47 h 263"/>
              <a:gd name="T50" fmla="*/ 750 w 798"/>
              <a:gd name="T51" fmla="*/ 69 h 263"/>
              <a:gd name="T52" fmla="*/ 780 w 798"/>
              <a:gd name="T53" fmla="*/ 92 h 263"/>
              <a:gd name="T54" fmla="*/ 796 w 798"/>
              <a:gd name="T55" fmla="*/ 118 h 263"/>
              <a:gd name="T56" fmla="*/ 798 w 798"/>
              <a:gd name="T57" fmla="*/ 132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798" h="263">
                <a:moveTo>
                  <a:pt x="798" y="132"/>
                </a:moveTo>
                <a:lnTo>
                  <a:pt x="796" y="145"/>
                </a:lnTo>
                <a:lnTo>
                  <a:pt x="780" y="171"/>
                </a:lnTo>
                <a:lnTo>
                  <a:pt x="750" y="196"/>
                </a:lnTo>
                <a:lnTo>
                  <a:pt x="707" y="216"/>
                </a:lnTo>
                <a:lnTo>
                  <a:pt x="623" y="242"/>
                </a:lnTo>
                <a:lnTo>
                  <a:pt x="481" y="262"/>
                </a:lnTo>
                <a:lnTo>
                  <a:pt x="399" y="263"/>
                </a:lnTo>
                <a:lnTo>
                  <a:pt x="318" y="262"/>
                </a:lnTo>
                <a:lnTo>
                  <a:pt x="174" y="242"/>
                </a:lnTo>
                <a:lnTo>
                  <a:pt x="91" y="216"/>
                </a:lnTo>
                <a:lnTo>
                  <a:pt x="48" y="196"/>
                </a:lnTo>
                <a:lnTo>
                  <a:pt x="17" y="171"/>
                </a:lnTo>
                <a:lnTo>
                  <a:pt x="2" y="145"/>
                </a:lnTo>
                <a:lnTo>
                  <a:pt x="0" y="132"/>
                </a:lnTo>
                <a:lnTo>
                  <a:pt x="2" y="118"/>
                </a:lnTo>
                <a:lnTo>
                  <a:pt x="17" y="92"/>
                </a:lnTo>
                <a:lnTo>
                  <a:pt x="48" y="69"/>
                </a:lnTo>
                <a:lnTo>
                  <a:pt x="91" y="47"/>
                </a:lnTo>
                <a:lnTo>
                  <a:pt x="174" y="21"/>
                </a:lnTo>
                <a:lnTo>
                  <a:pt x="318" y="1"/>
                </a:lnTo>
                <a:lnTo>
                  <a:pt x="399" y="0"/>
                </a:lnTo>
                <a:lnTo>
                  <a:pt x="481" y="1"/>
                </a:lnTo>
                <a:lnTo>
                  <a:pt x="623" y="21"/>
                </a:lnTo>
                <a:lnTo>
                  <a:pt x="707" y="47"/>
                </a:lnTo>
                <a:lnTo>
                  <a:pt x="750" y="69"/>
                </a:lnTo>
                <a:lnTo>
                  <a:pt x="780" y="92"/>
                </a:lnTo>
                <a:lnTo>
                  <a:pt x="796" y="118"/>
                </a:lnTo>
                <a:lnTo>
                  <a:pt x="798" y="1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378">
            <a:extLst>
              <a:ext uri="{FF2B5EF4-FFF2-40B4-BE49-F238E27FC236}">
                <a16:creationId xmlns:a16="http://schemas.microsoft.com/office/drawing/2014/main" xmlns="" id="{823900EE-0E36-F040-AF8B-01C1D5DE8808}"/>
              </a:ext>
            </a:extLst>
          </p:cNvPr>
          <p:cNvSpPr>
            <a:spLocks/>
          </p:cNvSpPr>
          <p:nvPr/>
        </p:nvSpPr>
        <p:spPr bwMode="auto">
          <a:xfrm flipH="1">
            <a:off x="9748108" y="4314150"/>
            <a:ext cx="211672" cy="68369"/>
          </a:xfrm>
          <a:custGeom>
            <a:avLst/>
            <a:gdLst>
              <a:gd name="T0" fmla="*/ 569 w 569"/>
              <a:gd name="T1" fmla="*/ 80 h 161"/>
              <a:gd name="T2" fmla="*/ 567 w 569"/>
              <a:gd name="T3" fmla="*/ 87 h 161"/>
              <a:gd name="T4" fmla="*/ 556 w 569"/>
              <a:gd name="T5" fmla="*/ 103 h 161"/>
              <a:gd name="T6" fmla="*/ 521 w 569"/>
              <a:gd name="T7" fmla="*/ 125 h 161"/>
              <a:gd name="T8" fmla="*/ 444 w 569"/>
              <a:gd name="T9" fmla="*/ 146 h 161"/>
              <a:gd name="T10" fmla="*/ 343 w 569"/>
              <a:gd name="T11" fmla="*/ 159 h 161"/>
              <a:gd name="T12" fmla="*/ 284 w 569"/>
              <a:gd name="T13" fmla="*/ 161 h 161"/>
              <a:gd name="T14" fmla="*/ 226 w 569"/>
              <a:gd name="T15" fmla="*/ 159 h 161"/>
              <a:gd name="T16" fmla="*/ 124 w 569"/>
              <a:gd name="T17" fmla="*/ 146 h 161"/>
              <a:gd name="T18" fmla="*/ 46 w 569"/>
              <a:gd name="T19" fmla="*/ 125 h 161"/>
              <a:gd name="T20" fmla="*/ 12 w 569"/>
              <a:gd name="T21" fmla="*/ 103 h 161"/>
              <a:gd name="T22" fmla="*/ 0 w 569"/>
              <a:gd name="T23" fmla="*/ 87 h 161"/>
              <a:gd name="T24" fmla="*/ 0 w 569"/>
              <a:gd name="T25" fmla="*/ 80 h 161"/>
              <a:gd name="T26" fmla="*/ 0 w 569"/>
              <a:gd name="T27" fmla="*/ 72 h 161"/>
              <a:gd name="T28" fmla="*/ 12 w 569"/>
              <a:gd name="T29" fmla="*/ 56 h 161"/>
              <a:gd name="T30" fmla="*/ 46 w 569"/>
              <a:gd name="T31" fmla="*/ 34 h 161"/>
              <a:gd name="T32" fmla="*/ 124 w 569"/>
              <a:gd name="T33" fmla="*/ 13 h 161"/>
              <a:gd name="T34" fmla="*/ 226 w 569"/>
              <a:gd name="T35" fmla="*/ 1 h 161"/>
              <a:gd name="T36" fmla="*/ 284 w 569"/>
              <a:gd name="T37" fmla="*/ 0 h 161"/>
              <a:gd name="T38" fmla="*/ 343 w 569"/>
              <a:gd name="T39" fmla="*/ 1 h 161"/>
              <a:gd name="T40" fmla="*/ 444 w 569"/>
              <a:gd name="T41" fmla="*/ 13 h 161"/>
              <a:gd name="T42" fmla="*/ 521 w 569"/>
              <a:gd name="T43" fmla="*/ 34 h 161"/>
              <a:gd name="T44" fmla="*/ 556 w 569"/>
              <a:gd name="T45" fmla="*/ 56 h 161"/>
              <a:gd name="T46" fmla="*/ 567 w 569"/>
              <a:gd name="T47" fmla="*/ 72 h 161"/>
              <a:gd name="T48" fmla="*/ 569 w 569"/>
              <a:gd name="T49" fmla="*/ 80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69" h="161">
                <a:moveTo>
                  <a:pt x="569" y="80"/>
                </a:moveTo>
                <a:lnTo>
                  <a:pt x="567" y="87"/>
                </a:lnTo>
                <a:lnTo>
                  <a:pt x="556" y="103"/>
                </a:lnTo>
                <a:lnTo>
                  <a:pt x="521" y="125"/>
                </a:lnTo>
                <a:lnTo>
                  <a:pt x="444" y="146"/>
                </a:lnTo>
                <a:lnTo>
                  <a:pt x="343" y="159"/>
                </a:lnTo>
                <a:lnTo>
                  <a:pt x="284" y="161"/>
                </a:lnTo>
                <a:lnTo>
                  <a:pt x="226" y="159"/>
                </a:lnTo>
                <a:lnTo>
                  <a:pt x="124" y="146"/>
                </a:lnTo>
                <a:lnTo>
                  <a:pt x="46" y="125"/>
                </a:lnTo>
                <a:lnTo>
                  <a:pt x="12" y="103"/>
                </a:lnTo>
                <a:lnTo>
                  <a:pt x="0" y="87"/>
                </a:lnTo>
                <a:lnTo>
                  <a:pt x="0" y="80"/>
                </a:lnTo>
                <a:lnTo>
                  <a:pt x="0" y="72"/>
                </a:lnTo>
                <a:lnTo>
                  <a:pt x="12" y="56"/>
                </a:lnTo>
                <a:lnTo>
                  <a:pt x="46" y="34"/>
                </a:lnTo>
                <a:lnTo>
                  <a:pt x="124" y="13"/>
                </a:lnTo>
                <a:lnTo>
                  <a:pt x="226" y="1"/>
                </a:lnTo>
                <a:lnTo>
                  <a:pt x="284" y="0"/>
                </a:lnTo>
                <a:lnTo>
                  <a:pt x="343" y="1"/>
                </a:lnTo>
                <a:lnTo>
                  <a:pt x="444" y="13"/>
                </a:lnTo>
                <a:lnTo>
                  <a:pt x="521" y="34"/>
                </a:lnTo>
                <a:lnTo>
                  <a:pt x="556" y="56"/>
                </a:lnTo>
                <a:lnTo>
                  <a:pt x="567" y="72"/>
                </a:lnTo>
                <a:lnTo>
                  <a:pt x="569" y="8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89">
            <a:extLst>
              <a:ext uri="{FF2B5EF4-FFF2-40B4-BE49-F238E27FC236}">
                <a16:creationId xmlns:a16="http://schemas.microsoft.com/office/drawing/2014/main" xmlns="" id="{CE3D0417-2B1A-5D4D-A4B8-509B68929EE5}"/>
              </a:ext>
            </a:extLst>
          </p:cNvPr>
          <p:cNvSpPr>
            <a:spLocks/>
          </p:cNvSpPr>
          <p:nvPr/>
        </p:nvSpPr>
        <p:spPr bwMode="auto">
          <a:xfrm flipH="1">
            <a:off x="10478935" y="3860890"/>
            <a:ext cx="118091" cy="44313"/>
          </a:xfrm>
          <a:custGeom>
            <a:avLst/>
            <a:gdLst>
              <a:gd name="T0" fmla="*/ 317 w 317"/>
              <a:gd name="T1" fmla="*/ 53 h 106"/>
              <a:gd name="T2" fmla="*/ 315 w 317"/>
              <a:gd name="T3" fmla="*/ 65 h 106"/>
              <a:gd name="T4" fmla="*/ 291 w 317"/>
              <a:gd name="T5" fmla="*/ 83 h 106"/>
              <a:gd name="T6" fmla="*/ 247 w 317"/>
              <a:gd name="T7" fmla="*/ 98 h 106"/>
              <a:gd name="T8" fmla="*/ 191 w 317"/>
              <a:gd name="T9" fmla="*/ 105 h 106"/>
              <a:gd name="T10" fmla="*/ 158 w 317"/>
              <a:gd name="T11" fmla="*/ 106 h 106"/>
              <a:gd name="T12" fmla="*/ 127 w 317"/>
              <a:gd name="T13" fmla="*/ 105 h 106"/>
              <a:gd name="T14" fmla="*/ 69 w 317"/>
              <a:gd name="T15" fmla="*/ 98 h 106"/>
              <a:gd name="T16" fmla="*/ 26 w 317"/>
              <a:gd name="T17" fmla="*/ 83 h 106"/>
              <a:gd name="T18" fmla="*/ 1 w 317"/>
              <a:gd name="T19" fmla="*/ 65 h 106"/>
              <a:gd name="T20" fmla="*/ 0 w 317"/>
              <a:gd name="T21" fmla="*/ 53 h 106"/>
              <a:gd name="T22" fmla="*/ 1 w 317"/>
              <a:gd name="T23" fmla="*/ 43 h 106"/>
              <a:gd name="T24" fmla="*/ 26 w 317"/>
              <a:gd name="T25" fmla="*/ 23 h 106"/>
              <a:gd name="T26" fmla="*/ 69 w 317"/>
              <a:gd name="T27" fmla="*/ 10 h 106"/>
              <a:gd name="T28" fmla="*/ 127 w 317"/>
              <a:gd name="T29" fmla="*/ 1 h 106"/>
              <a:gd name="T30" fmla="*/ 158 w 317"/>
              <a:gd name="T31" fmla="*/ 0 h 106"/>
              <a:gd name="T32" fmla="*/ 191 w 317"/>
              <a:gd name="T33" fmla="*/ 1 h 106"/>
              <a:gd name="T34" fmla="*/ 247 w 317"/>
              <a:gd name="T35" fmla="*/ 10 h 106"/>
              <a:gd name="T36" fmla="*/ 291 w 317"/>
              <a:gd name="T37" fmla="*/ 23 h 106"/>
              <a:gd name="T38" fmla="*/ 315 w 317"/>
              <a:gd name="T39" fmla="*/ 43 h 106"/>
              <a:gd name="T40" fmla="*/ 317 w 317"/>
              <a:gd name="T41" fmla="*/ 53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17" h="106">
                <a:moveTo>
                  <a:pt x="317" y="53"/>
                </a:moveTo>
                <a:lnTo>
                  <a:pt x="315" y="65"/>
                </a:lnTo>
                <a:lnTo>
                  <a:pt x="291" y="83"/>
                </a:lnTo>
                <a:lnTo>
                  <a:pt x="247" y="98"/>
                </a:lnTo>
                <a:lnTo>
                  <a:pt x="191" y="105"/>
                </a:lnTo>
                <a:lnTo>
                  <a:pt x="158" y="106"/>
                </a:lnTo>
                <a:lnTo>
                  <a:pt x="127" y="105"/>
                </a:lnTo>
                <a:lnTo>
                  <a:pt x="69" y="98"/>
                </a:lnTo>
                <a:lnTo>
                  <a:pt x="26" y="83"/>
                </a:lnTo>
                <a:lnTo>
                  <a:pt x="1" y="65"/>
                </a:lnTo>
                <a:lnTo>
                  <a:pt x="0" y="53"/>
                </a:lnTo>
                <a:lnTo>
                  <a:pt x="1" y="43"/>
                </a:lnTo>
                <a:lnTo>
                  <a:pt x="26" y="23"/>
                </a:lnTo>
                <a:lnTo>
                  <a:pt x="69" y="10"/>
                </a:lnTo>
                <a:lnTo>
                  <a:pt x="127" y="1"/>
                </a:lnTo>
                <a:lnTo>
                  <a:pt x="158" y="0"/>
                </a:lnTo>
                <a:lnTo>
                  <a:pt x="191" y="1"/>
                </a:lnTo>
                <a:lnTo>
                  <a:pt x="247" y="10"/>
                </a:lnTo>
                <a:lnTo>
                  <a:pt x="291" y="23"/>
                </a:lnTo>
                <a:lnTo>
                  <a:pt x="315" y="43"/>
                </a:lnTo>
                <a:lnTo>
                  <a:pt x="317" y="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490">
            <a:extLst>
              <a:ext uri="{FF2B5EF4-FFF2-40B4-BE49-F238E27FC236}">
                <a16:creationId xmlns:a16="http://schemas.microsoft.com/office/drawing/2014/main" xmlns="" id="{C2E3F6D4-2760-A44D-8ADE-C2A5AF9B3285}"/>
              </a:ext>
            </a:extLst>
          </p:cNvPr>
          <p:cNvSpPr>
            <a:spLocks/>
          </p:cNvSpPr>
          <p:nvPr/>
        </p:nvSpPr>
        <p:spPr bwMode="auto">
          <a:xfrm flipH="1">
            <a:off x="10495646" y="3869753"/>
            <a:ext cx="84669" cy="26588"/>
          </a:xfrm>
          <a:custGeom>
            <a:avLst/>
            <a:gdLst>
              <a:gd name="T0" fmla="*/ 227 w 227"/>
              <a:gd name="T1" fmla="*/ 32 h 64"/>
              <a:gd name="T2" fmla="*/ 226 w 227"/>
              <a:gd name="T3" fmla="*/ 39 h 64"/>
              <a:gd name="T4" fmla="*/ 208 w 227"/>
              <a:gd name="T5" fmla="*/ 51 h 64"/>
              <a:gd name="T6" fmla="*/ 159 w 227"/>
              <a:gd name="T7" fmla="*/ 62 h 64"/>
              <a:gd name="T8" fmla="*/ 113 w 227"/>
              <a:gd name="T9" fmla="*/ 64 h 64"/>
              <a:gd name="T10" fmla="*/ 67 w 227"/>
              <a:gd name="T11" fmla="*/ 62 h 64"/>
              <a:gd name="T12" fmla="*/ 18 w 227"/>
              <a:gd name="T13" fmla="*/ 51 h 64"/>
              <a:gd name="T14" fmla="*/ 1 w 227"/>
              <a:gd name="T15" fmla="*/ 39 h 64"/>
              <a:gd name="T16" fmla="*/ 0 w 227"/>
              <a:gd name="T17" fmla="*/ 32 h 64"/>
              <a:gd name="T18" fmla="*/ 1 w 227"/>
              <a:gd name="T19" fmla="*/ 26 h 64"/>
              <a:gd name="T20" fmla="*/ 18 w 227"/>
              <a:gd name="T21" fmla="*/ 15 h 64"/>
              <a:gd name="T22" fmla="*/ 67 w 227"/>
              <a:gd name="T23" fmla="*/ 2 h 64"/>
              <a:gd name="T24" fmla="*/ 113 w 227"/>
              <a:gd name="T25" fmla="*/ 0 h 64"/>
              <a:gd name="T26" fmla="*/ 159 w 227"/>
              <a:gd name="T27" fmla="*/ 2 h 64"/>
              <a:gd name="T28" fmla="*/ 208 w 227"/>
              <a:gd name="T29" fmla="*/ 15 h 64"/>
              <a:gd name="T30" fmla="*/ 226 w 227"/>
              <a:gd name="T31" fmla="*/ 26 h 64"/>
              <a:gd name="T32" fmla="*/ 227 w 227"/>
              <a:gd name="T33" fmla="*/ 32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27" h="64">
                <a:moveTo>
                  <a:pt x="227" y="32"/>
                </a:moveTo>
                <a:lnTo>
                  <a:pt x="226" y="39"/>
                </a:lnTo>
                <a:lnTo>
                  <a:pt x="208" y="51"/>
                </a:lnTo>
                <a:lnTo>
                  <a:pt x="159" y="62"/>
                </a:lnTo>
                <a:lnTo>
                  <a:pt x="113" y="64"/>
                </a:lnTo>
                <a:lnTo>
                  <a:pt x="67" y="62"/>
                </a:lnTo>
                <a:lnTo>
                  <a:pt x="18" y="51"/>
                </a:lnTo>
                <a:lnTo>
                  <a:pt x="1" y="39"/>
                </a:lnTo>
                <a:lnTo>
                  <a:pt x="0" y="32"/>
                </a:lnTo>
                <a:lnTo>
                  <a:pt x="1" y="26"/>
                </a:lnTo>
                <a:lnTo>
                  <a:pt x="18" y="15"/>
                </a:lnTo>
                <a:lnTo>
                  <a:pt x="67" y="2"/>
                </a:lnTo>
                <a:lnTo>
                  <a:pt x="113" y="0"/>
                </a:lnTo>
                <a:lnTo>
                  <a:pt x="159" y="2"/>
                </a:lnTo>
                <a:lnTo>
                  <a:pt x="208" y="15"/>
                </a:lnTo>
                <a:lnTo>
                  <a:pt x="226" y="26"/>
                </a:lnTo>
                <a:lnTo>
                  <a:pt x="227" y="3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26">
            <a:extLst>
              <a:ext uri="{FF2B5EF4-FFF2-40B4-BE49-F238E27FC236}">
                <a16:creationId xmlns:a16="http://schemas.microsoft.com/office/drawing/2014/main" xmlns="" id="{C3420BB2-2C1F-8E41-A352-B5DF366D2841}"/>
              </a:ext>
            </a:extLst>
          </p:cNvPr>
          <p:cNvSpPr>
            <a:spLocks/>
          </p:cNvSpPr>
          <p:nvPr/>
        </p:nvSpPr>
        <p:spPr bwMode="auto">
          <a:xfrm flipH="1">
            <a:off x="10241639" y="3678573"/>
            <a:ext cx="585998" cy="483645"/>
          </a:xfrm>
          <a:custGeom>
            <a:avLst/>
            <a:gdLst>
              <a:gd name="T0" fmla="*/ 1231 w 1578"/>
              <a:gd name="T1" fmla="*/ 748 h 1145"/>
              <a:gd name="T2" fmla="*/ 1578 w 1578"/>
              <a:gd name="T3" fmla="*/ 764 h 1145"/>
              <a:gd name="T4" fmla="*/ 0 w 1578"/>
              <a:gd name="T5" fmla="*/ 0 h 1145"/>
              <a:gd name="T6" fmla="*/ 1396 w 1578"/>
              <a:gd name="T7" fmla="*/ 1145 h 1145"/>
              <a:gd name="T8" fmla="*/ 1231 w 1578"/>
              <a:gd name="T9" fmla="*/ 748 h 1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8" h="1145">
                <a:moveTo>
                  <a:pt x="1231" y="748"/>
                </a:moveTo>
                <a:lnTo>
                  <a:pt x="1578" y="764"/>
                </a:lnTo>
                <a:lnTo>
                  <a:pt x="0" y="0"/>
                </a:lnTo>
                <a:lnTo>
                  <a:pt x="1396" y="1145"/>
                </a:lnTo>
                <a:lnTo>
                  <a:pt x="1231" y="74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6514FE84-DC10-1A4C-B39A-06A7AD234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7026" y="2575121"/>
            <a:ext cx="12827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20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483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sz="2400" dirty="0"/>
              <a:t>Active </a:t>
            </a:r>
            <a:r>
              <a:rPr lang="en-US" sz="2400" dirty="0" smtClean="0"/>
              <a:t>standby</a:t>
            </a:r>
            <a:r>
              <a:rPr lang="en-US" sz="2400" dirty="0"/>
              <a:t> </a:t>
            </a:r>
            <a:r>
              <a:rPr lang="en-US" sz="2400" dirty="0" err="1" smtClean="0"/>
              <a:t>subcriber</a:t>
            </a:r>
            <a:endParaRPr lang="en-US" sz="2400" dirty="0"/>
          </a:p>
        </p:txBody>
      </p:sp>
      <p:pic>
        <p:nvPicPr>
          <p:cNvPr id="48" name="Picture 47" descr="Description of Figure 1-4 follow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475" y="976312"/>
            <a:ext cx="4591050" cy="490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964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/>
              <a:t>Front-Office</a:t>
            </a:r>
          </a:p>
          <a:p>
            <a:r>
              <a:rPr lang="en-US" sz="2800" dirty="0"/>
              <a:t>(Core </a:t>
            </a:r>
            <a:r>
              <a:rPr lang="en-US" sz="2800" dirty="0" smtClean="0"/>
              <a:t>message)</a:t>
            </a:r>
            <a:endParaRPr lang="en-US" sz="2800" dirty="0"/>
          </a:p>
        </p:txBody>
      </p:sp>
      <p:sp>
        <p:nvSpPr>
          <p:cNvPr id="34" name="Rectangle 33"/>
          <p:cNvSpPr>
            <a:spLocks noGrp="1" noChangeArrowheads="1"/>
          </p:cNvSpPr>
          <p:nvPr/>
        </p:nvSpPr>
        <p:spPr bwMode="auto">
          <a:xfrm>
            <a:off x="368020" y="1245444"/>
            <a:ext cx="5795036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smtClean="0"/>
              <a:t>NFO </a:t>
            </a:r>
            <a:r>
              <a:rPr lang="en-US" dirty="0" smtClean="0"/>
              <a:t>(Java</a:t>
            </a:r>
            <a:r>
              <a:rPr lang="en-US" dirty="0" smtClean="0"/>
              <a:t>):</a:t>
            </a:r>
            <a:endParaRPr lang="en-US" dirty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Handler Logon, </a:t>
            </a:r>
            <a:r>
              <a:rPr lang="en-US" dirty="0" err="1" smtClean="0"/>
              <a:t>Authen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Handler message </a:t>
            </a:r>
            <a:r>
              <a:rPr lang="en-US" dirty="0" err="1" smtClean="0"/>
              <a:t>Lệnh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Handler message Oracle: 8+ connection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Handler message query </a:t>
            </a:r>
            <a:r>
              <a:rPr lang="en-US" dirty="0" err="1" smtClean="0"/>
              <a:t>TimesTen</a:t>
            </a:r>
            <a:r>
              <a:rPr lang="en-US" dirty="0" smtClean="0"/>
              <a:t>: 8+ connection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Handler OTP/SMS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Handler Router Gateway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Handler </a:t>
            </a:r>
            <a:r>
              <a:rPr lang="en-US" dirty="0" err="1" smtClean="0"/>
              <a:t>EventBus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HTTP/TCPIP API Hander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cùng</a:t>
            </a:r>
            <a:r>
              <a:rPr lang="en-US" dirty="0" smtClean="0"/>
              <a:t> 1 </a:t>
            </a: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1 node </a:t>
            </a:r>
            <a:r>
              <a:rPr lang="en-US" dirty="0" err="1" smtClean="0"/>
              <a:t>TimesTen</a:t>
            </a:r>
            <a:r>
              <a:rPr lang="en-US" dirty="0" smtClean="0"/>
              <a:t> Sub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634FE350-4D91-104E-8EF8-8A42B285B3C2}"/>
              </a:ext>
            </a:extLst>
          </p:cNvPr>
          <p:cNvSpPr/>
          <p:nvPr/>
        </p:nvSpPr>
        <p:spPr>
          <a:xfrm>
            <a:off x="9379964" y="1411934"/>
            <a:ext cx="2359654" cy="21105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NFO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1656F113-FB9B-A147-AD03-063FA4401A6C}"/>
              </a:ext>
            </a:extLst>
          </p:cNvPr>
          <p:cNvCxnSpPr>
            <a:cxnSpLocks/>
          </p:cNvCxnSpPr>
          <p:nvPr/>
        </p:nvCxnSpPr>
        <p:spPr>
          <a:xfrm flipH="1">
            <a:off x="9067619" y="2326303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CE268592-F1EB-D542-BB93-C5F578DC8AC3}"/>
              </a:ext>
            </a:extLst>
          </p:cNvPr>
          <p:cNvCxnSpPr>
            <a:cxnSpLocks/>
          </p:cNvCxnSpPr>
          <p:nvPr/>
        </p:nvCxnSpPr>
        <p:spPr>
          <a:xfrm flipH="1">
            <a:off x="9067619" y="2523819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F026B344-7A7E-9247-A35D-A4178D780730}"/>
              </a:ext>
            </a:extLst>
          </p:cNvPr>
          <p:cNvSpPr txBox="1"/>
          <p:nvPr/>
        </p:nvSpPr>
        <p:spPr>
          <a:xfrm>
            <a:off x="8753010" y="2101357"/>
            <a:ext cx="72427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75063C3B-C8D9-A841-9DB2-CCC8BC77C3BE}"/>
              </a:ext>
            </a:extLst>
          </p:cNvPr>
          <p:cNvSpPr txBox="1"/>
          <p:nvPr/>
        </p:nvSpPr>
        <p:spPr>
          <a:xfrm>
            <a:off x="8812557" y="2593880"/>
            <a:ext cx="72427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sp>
        <p:nvSpPr>
          <p:cNvPr id="30" name="Can 29">
            <a:extLst>
              <a:ext uri="{FF2B5EF4-FFF2-40B4-BE49-F238E27FC236}">
                <a16:creationId xmlns:a16="http://schemas.microsoft.com/office/drawing/2014/main" xmlns="" id="{008C2FBF-2A22-7244-84CB-93F0035E5372}"/>
              </a:ext>
            </a:extLst>
          </p:cNvPr>
          <p:cNvSpPr/>
          <p:nvPr/>
        </p:nvSpPr>
        <p:spPr>
          <a:xfrm>
            <a:off x="8920333" y="4063615"/>
            <a:ext cx="987091" cy="1694455"/>
          </a:xfrm>
          <a:prstGeom prst="can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62DB2715-7A66-844B-967A-0A9D2EF9D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5970" y="4792586"/>
            <a:ext cx="692527" cy="17936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7B8004F6-DFCC-BA45-BE73-41C2EC459C5E}"/>
              </a:ext>
            </a:extLst>
          </p:cNvPr>
          <p:cNvSpPr/>
          <p:nvPr/>
        </p:nvSpPr>
        <p:spPr>
          <a:xfrm>
            <a:off x="10223273" y="4081915"/>
            <a:ext cx="1511928" cy="667096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TimesTen Master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43A92048-B9CE-0E48-B786-391C5A0B1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6549" y="4085529"/>
            <a:ext cx="428877" cy="111076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8E030107-857F-084B-B724-83F9F8B0FE0E}"/>
              </a:ext>
            </a:extLst>
          </p:cNvPr>
          <p:cNvSpPr/>
          <p:nvPr/>
        </p:nvSpPr>
        <p:spPr>
          <a:xfrm>
            <a:off x="11010925" y="2925073"/>
            <a:ext cx="724276" cy="34099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/>
              <a:t>TimesTen Sub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xmlns="" id="{6A8EF2C1-2140-CF4F-A23A-6DA66F314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0761663" y="3052364"/>
            <a:ext cx="358636" cy="91265"/>
          </a:xfrm>
          <a:prstGeom prst="rect">
            <a:avLst/>
          </a:prstGeom>
        </p:spPr>
      </p:pic>
      <p:sp>
        <p:nvSpPr>
          <p:cNvPr id="40" name="Freeform 39">
            <a:extLst>
              <a:ext uri="{FF2B5EF4-FFF2-40B4-BE49-F238E27FC236}">
                <a16:creationId xmlns:a16="http://schemas.microsoft.com/office/drawing/2014/main" xmlns="" id="{06568643-0E1D-C543-B9A1-8FE99CB0200F}"/>
              </a:ext>
            </a:extLst>
          </p:cNvPr>
          <p:cNvSpPr/>
          <p:nvPr/>
        </p:nvSpPr>
        <p:spPr>
          <a:xfrm>
            <a:off x="8384028" y="2117904"/>
            <a:ext cx="555266" cy="233856"/>
          </a:xfrm>
          <a:custGeom>
            <a:avLst/>
            <a:gdLst>
              <a:gd name="connsiteX0" fmla="*/ 0 w 2632105"/>
              <a:gd name="connsiteY0" fmla="*/ 0 h 153824"/>
              <a:gd name="connsiteX1" fmla="*/ 1922804 w 2632105"/>
              <a:gd name="connsiteY1" fmla="*/ 0 h 153824"/>
              <a:gd name="connsiteX2" fmla="*/ 1922804 w 2632105"/>
              <a:gd name="connsiteY2" fmla="*/ 153824 h 153824"/>
              <a:gd name="connsiteX3" fmla="*/ 2632105 w 2632105"/>
              <a:gd name="connsiteY3" fmla="*/ 153824 h 15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32105" h="153824">
                <a:moveTo>
                  <a:pt x="0" y="0"/>
                </a:moveTo>
                <a:lnTo>
                  <a:pt x="1922804" y="0"/>
                </a:lnTo>
                <a:lnTo>
                  <a:pt x="1922804" y="153824"/>
                </a:lnTo>
                <a:lnTo>
                  <a:pt x="2632105" y="153824"/>
                </a:ln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xmlns="" id="{4AE8133F-D366-EA4C-8E8B-24836BA7A54F}"/>
              </a:ext>
            </a:extLst>
          </p:cNvPr>
          <p:cNvSpPr/>
          <p:nvPr/>
        </p:nvSpPr>
        <p:spPr>
          <a:xfrm>
            <a:off x="8000869" y="2567872"/>
            <a:ext cx="938425" cy="769122"/>
          </a:xfrm>
          <a:custGeom>
            <a:avLst/>
            <a:gdLst>
              <a:gd name="connsiteX0" fmla="*/ 0 w 2610740"/>
              <a:gd name="connsiteY0" fmla="*/ 769122 h 769122"/>
              <a:gd name="connsiteX1" fmla="*/ 1884348 w 2610740"/>
              <a:gd name="connsiteY1" fmla="*/ 769122 h 769122"/>
              <a:gd name="connsiteX2" fmla="*/ 1884348 w 2610740"/>
              <a:gd name="connsiteY2" fmla="*/ 0 h 769122"/>
              <a:gd name="connsiteX3" fmla="*/ 2610740 w 2610740"/>
              <a:gd name="connsiteY3" fmla="*/ 0 h 76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0740" h="769122">
                <a:moveTo>
                  <a:pt x="0" y="769122"/>
                </a:moveTo>
                <a:lnTo>
                  <a:pt x="1884348" y="769122"/>
                </a:lnTo>
                <a:lnTo>
                  <a:pt x="1884348" y="0"/>
                </a:lnTo>
                <a:lnTo>
                  <a:pt x="261074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xmlns="" id="{741504CA-BBB7-1140-8847-0331DFEB6077}"/>
              </a:ext>
            </a:extLst>
          </p:cNvPr>
          <p:cNvSpPr/>
          <p:nvPr/>
        </p:nvSpPr>
        <p:spPr>
          <a:xfrm>
            <a:off x="8004752" y="2480425"/>
            <a:ext cx="934542" cy="271182"/>
          </a:xfrm>
          <a:custGeom>
            <a:avLst/>
            <a:gdLst>
              <a:gd name="connsiteX0" fmla="*/ 0 w 2610740"/>
              <a:gd name="connsiteY0" fmla="*/ 769122 h 769122"/>
              <a:gd name="connsiteX1" fmla="*/ 1884348 w 2610740"/>
              <a:gd name="connsiteY1" fmla="*/ 769122 h 769122"/>
              <a:gd name="connsiteX2" fmla="*/ 1884348 w 2610740"/>
              <a:gd name="connsiteY2" fmla="*/ 0 h 769122"/>
              <a:gd name="connsiteX3" fmla="*/ 2610740 w 2610740"/>
              <a:gd name="connsiteY3" fmla="*/ 0 h 769122"/>
              <a:gd name="connsiteX0" fmla="*/ 0 w 2704165"/>
              <a:gd name="connsiteY0" fmla="*/ 769122 h 769122"/>
              <a:gd name="connsiteX1" fmla="*/ 1884348 w 2704165"/>
              <a:gd name="connsiteY1" fmla="*/ 769122 h 769122"/>
              <a:gd name="connsiteX2" fmla="*/ 1884348 w 2704165"/>
              <a:gd name="connsiteY2" fmla="*/ 0 h 769122"/>
              <a:gd name="connsiteX3" fmla="*/ 2704165 w 2704165"/>
              <a:gd name="connsiteY3" fmla="*/ 24235 h 769122"/>
              <a:gd name="connsiteX0" fmla="*/ 0 w 2704165"/>
              <a:gd name="connsiteY0" fmla="*/ 769122 h 769122"/>
              <a:gd name="connsiteX1" fmla="*/ 1884348 w 2704165"/>
              <a:gd name="connsiteY1" fmla="*/ 769122 h 769122"/>
              <a:gd name="connsiteX2" fmla="*/ 1884348 w 2704165"/>
              <a:gd name="connsiteY2" fmla="*/ 0 h 769122"/>
              <a:gd name="connsiteX3" fmla="*/ 2704165 w 2704165"/>
              <a:gd name="connsiteY3" fmla="*/ 0 h 769122"/>
              <a:gd name="connsiteX0" fmla="*/ 0 w 2717512"/>
              <a:gd name="connsiteY0" fmla="*/ 769122 h 769122"/>
              <a:gd name="connsiteX1" fmla="*/ 1884348 w 2717512"/>
              <a:gd name="connsiteY1" fmla="*/ 769122 h 769122"/>
              <a:gd name="connsiteX2" fmla="*/ 1884348 w 2717512"/>
              <a:gd name="connsiteY2" fmla="*/ 0 h 769122"/>
              <a:gd name="connsiteX3" fmla="*/ 2717512 w 2717512"/>
              <a:gd name="connsiteY3" fmla="*/ 12119 h 76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7512" h="769122">
                <a:moveTo>
                  <a:pt x="0" y="769122"/>
                </a:moveTo>
                <a:lnTo>
                  <a:pt x="1884348" y="769122"/>
                </a:lnTo>
                <a:lnTo>
                  <a:pt x="1884348" y="0"/>
                </a:lnTo>
                <a:lnTo>
                  <a:pt x="2717512" y="12119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xmlns="" id="{74A0C04C-2AB0-AF4C-90DF-C9068F8AA569}"/>
              </a:ext>
            </a:extLst>
          </p:cNvPr>
          <p:cNvSpPr/>
          <p:nvPr/>
        </p:nvSpPr>
        <p:spPr>
          <a:xfrm>
            <a:off x="10675426" y="3522505"/>
            <a:ext cx="57655" cy="541110"/>
          </a:xfrm>
          <a:custGeom>
            <a:avLst/>
            <a:gdLst>
              <a:gd name="connsiteX0" fmla="*/ 0 w 0"/>
              <a:gd name="connsiteY0" fmla="*/ 0 h 273466"/>
              <a:gd name="connsiteX1" fmla="*/ 0 w 0"/>
              <a:gd name="connsiteY1" fmla="*/ 273466 h 273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73466">
                <a:moveTo>
                  <a:pt x="0" y="0"/>
                </a:moveTo>
                <a:lnTo>
                  <a:pt x="0" y="273466"/>
                </a:lnTo>
              </a:path>
            </a:pathLst>
          </a:custGeom>
          <a:noFill/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xmlns="" id="{FBE7843E-8271-2D41-B5D7-FC702D18F5C8}"/>
              </a:ext>
            </a:extLst>
          </p:cNvPr>
          <p:cNvSpPr/>
          <p:nvPr/>
        </p:nvSpPr>
        <p:spPr>
          <a:xfrm>
            <a:off x="9413878" y="3529063"/>
            <a:ext cx="1042250" cy="534550"/>
          </a:xfrm>
          <a:custGeom>
            <a:avLst/>
            <a:gdLst>
              <a:gd name="connsiteX0" fmla="*/ 1756160 w 1756160"/>
              <a:gd name="connsiteY0" fmla="*/ 0 h 1294688"/>
              <a:gd name="connsiteX1" fmla="*/ 1756160 w 1756160"/>
              <a:gd name="connsiteY1" fmla="*/ 1034041 h 1294688"/>
              <a:gd name="connsiteX2" fmla="*/ 0 w 1756160"/>
              <a:gd name="connsiteY2" fmla="*/ 1034041 h 1294688"/>
              <a:gd name="connsiteX3" fmla="*/ 0 w 1756160"/>
              <a:gd name="connsiteY3" fmla="*/ 1072497 h 1294688"/>
              <a:gd name="connsiteX4" fmla="*/ 0 w 1756160"/>
              <a:gd name="connsiteY4" fmla="*/ 1294688 h 1294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6160" h="1294688">
                <a:moveTo>
                  <a:pt x="1756160" y="0"/>
                </a:moveTo>
                <a:lnTo>
                  <a:pt x="1756160" y="1034041"/>
                </a:lnTo>
                <a:lnTo>
                  <a:pt x="0" y="1034041"/>
                </a:lnTo>
                <a:lnTo>
                  <a:pt x="0" y="1072497"/>
                </a:lnTo>
                <a:lnTo>
                  <a:pt x="0" y="1294688"/>
                </a:lnTo>
              </a:path>
            </a:pathLst>
          </a:custGeom>
          <a:noFill/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xmlns="" id="{9E2205B0-9687-414B-B1D8-585C6D0D3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19289" y="1481979"/>
            <a:ext cx="302487" cy="25832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xmlns="" id="{63477462-B48D-8B4D-B731-82751934D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5162" y="2823271"/>
            <a:ext cx="302487" cy="25832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xmlns="" id="{EBB1AA53-CEB7-0A48-A892-06126FD3E0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5162" y="2195162"/>
            <a:ext cx="302487" cy="258324"/>
          </a:xfrm>
          <a:prstGeom prst="rect">
            <a:avLst/>
          </a:prstGeom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xmlns="" id="{5C435A49-3EF5-EC46-B587-12F29DD2305A}"/>
              </a:ext>
            </a:extLst>
          </p:cNvPr>
          <p:cNvSpPr/>
          <p:nvPr/>
        </p:nvSpPr>
        <p:spPr>
          <a:xfrm>
            <a:off x="7211085" y="1917194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Middle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xmlns="" id="{DD5B23D6-82EF-2643-B6B2-99A822DC3BF8}"/>
              </a:ext>
            </a:extLst>
          </p:cNvPr>
          <p:cNvCxnSpPr/>
          <p:nvPr/>
        </p:nvCxnSpPr>
        <p:spPr>
          <a:xfrm>
            <a:off x="8013035" y="2121037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B7AB7DB6-A25B-5E4D-AD42-A9575182CB6F}"/>
              </a:ext>
            </a:extLst>
          </p:cNvPr>
          <p:cNvSpPr txBox="1"/>
          <p:nvPr/>
        </p:nvSpPr>
        <p:spPr>
          <a:xfrm>
            <a:off x="8015907" y="1858213"/>
            <a:ext cx="4028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Socket Client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xmlns="" id="{6E134252-B0EC-794C-B14F-DC7D79621208}"/>
              </a:ext>
            </a:extLst>
          </p:cNvPr>
          <p:cNvSpPr/>
          <p:nvPr/>
        </p:nvSpPr>
        <p:spPr>
          <a:xfrm>
            <a:off x="7211085" y="2559543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HT Service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xmlns="" id="{B9F4A09A-0F2E-8E40-B660-6A9074BECADE}"/>
              </a:ext>
            </a:extLst>
          </p:cNvPr>
          <p:cNvCxnSpPr>
            <a:cxnSpLocks/>
          </p:cNvCxnSpPr>
          <p:nvPr/>
        </p:nvCxnSpPr>
        <p:spPr>
          <a:xfrm flipH="1">
            <a:off x="6905471" y="2760253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F372B81-AFB2-C54A-930C-32377B60D592}"/>
              </a:ext>
            </a:extLst>
          </p:cNvPr>
          <p:cNvSpPr txBox="1"/>
          <p:nvPr/>
        </p:nvSpPr>
        <p:spPr>
          <a:xfrm>
            <a:off x="6753128" y="2813306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7211085" y="3145635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WT Service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xmlns="" id="{314C3672-73C7-CB40-A846-EC198D37B874}"/>
              </a:ext>
            </a:extLst>
          </p:cNvPr>
          <p:cNvCxnSpPr>
            <a:cxnSpLocks/>
          </p:cNvCxnSpPr>
          <p:nvPr/>
        </p:nvCxnSpPr>
        <p:spPr>
          <a:xfrm flipH="1">
            <a:off x="6905471" y="3346345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3453DB05-33CB-7340-88C5-090FFE3E64A1}"/>
              </a:ext>
            </a:extLst>
          </p:cNvPr>
          <p:cNvSpPr txBox="1"/>
          <p:nvPr/>
        </p:nvSpPr>
        <p:spPr>
          <a:xfrm>
            <a:off x="6734078" y="3399398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xmlns="" id="{22364465-9790-8B47-B6BD-7FFEFDB1C4AB}"/>
              </a:ext>
            </a:extLst>
          </p:cNvPr>
          <p:cNvCxnSpPr>
            <a:cxnSpLocks/>
          </p:cNvCxnSpPr>
          <p:nvPr/>
        </p:nvCxnSpPr>
        <p:spPr>
          <a:xfrm flipH="1">
            <a:off x="6894449" y="2119350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7217816" y="3734706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Other </a:t>
            </a:r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Service</a:t>
            </a:r>
          </a:p>
        </p:txBody>
      </p:sp>
      <p:sp>
        <p:nvSpPr>
          <p:cNvPr id="63" name="Freeform 62">
            <a:extLst>
              <a:ext uri="{FF2B5EF4-FFF2-40B4-BE49-F238E27FC236}">
                <a16:creationId xmlns:a16="http://schemas.microsoft.com/office/drawing/2014/main" xmlns="" id="{4AE8133F-D366-EA4C-8E8B-24836BA7A54F}"/>
              </a:ext>
            </a:extLst>
          </p:cNvPr>
          <p:cNvSpPr/>
          <p:nvPr/>
        </p:nvSpPr>
        <p:spPr>
          <a:xfrm>
            <a:off x="8000869" y="2453487"/>
            <a:ext cx="938425" cy="1413632"/>
          </a:xfrm>
          <a:custGeom>
            <a:avLst/>
            <a:gdLst>
              <a:gd name="connsiteX0" fmla="*/ 0 w 2610740"/>
              <a:gd name="connsiteY0" fmla="*/ 769122 h 769122"/>
              <a:gd name="connsiteX1" fmla="*/ 1884348 w 2610740"/>
              <a:gd name="connsiteY1" fmla="*/ 769122 h 769122"/>
              <a:gd name="connsiteX2" fmla="*/ 1884348 w 2610740"/>
              <a:gd name="connsiteY2" fmla="*/ 0 h 769122"/>
              <a:gd name="connsiteX3" fmla="*/ 2610740 w 2610740"/>
              <a:gd name="connsiteY3" fmla="*/ 0 h 76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0740" h="769122">
                <a:moveTo>
                  <a:pt x="0" y="769122"/>
                </a:moveTo>
                <a:lnTo>
                  <a:pt x="1884348" y="769122"/>
                </a:lnTo>
                <a:lnTo>
                  <a:pt x="1884348" y="0"/>
                </a:lnTo>
                <a:lnTo>
                  <a:pt x="261074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6007608" y="1917195"/>
            <a:ext cx="726470" cy="203479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BD,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WT, HT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Client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62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/>
              <a:t>Front-Office</a:t>
            </a:r>
          </a:p>
          <a:p>
            <a:r>
              <a:rPr lang="en-US" sz="2800" dirty="0" smtClean="0"/>
              <a:t>(Middle)</a:t>
            </a:r>
            <a:endParaRPr lang="en-US" sz="2800" dirty="0"/>
          </a:p>
        </p:txBody>
      </p:sp>
      <p:sp>
        <p:nvSpPr>
          <p:cNvPr id="34" name="Rectangle 33"/>
          <p:cNvSpPr>
            <a:spLocks noGrp="1" noChangeArrowheads="1"/>
          </p:cNvSpPr>
          <p:nvPr/>
        </p:nvSpPr>
        <p:spPr bwMode="auto">
          <a:xfrm>
            <a:off x="368019" y="1245444"/>
            <a:ext cx="6197373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smtClean="0"/>
              <a:t>Middle-BD </a:t>
            </a:r>
            <a:r>
              <a:rPr lang="en-US" dirty="0" smtClean="0"/>
              <a:t>(Java</a:t>
            </a:r>
            <a:r>
              <a:rPr lang="en-US" dirty="0" smtClean="0"/>
              <a:t>):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smtClean="0"/>
              <a:t>Server Socket </a:t>
            </a:r>
            <a:r>
              <a:rPr lang="en-US" sz="2400" dirty="0" err="1" smtClean="0"/>
              <a:t>cho</a:t>
            </a:r>
            <a:r>
              <a:rPr lang="en-US" sz="2400" dirty="0" smtClean="0"/>
              <a:t> BD Client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smtClean="0"/>
              <a:t>Client Socket </a:t>
            </a:r>
            <a:r>
              <a:rPr lang="en-US" sz="2400" dirty="0" err="1" smtClean="0"/>
              <a:t>nối</a:t>
            </a:r>
            <a:r>
              <a:rPr lang="en-US" sz="2400" dirty="0" smtClean="0"/>
              <a:t> </a:t>
            </a:r>
            <a:r>
              <a:rPr lang="en-US" sz="2400" dirty="0" err="1" smtClean="0"/>
              <a:t>với</a:t>
            </a:r>
            <a:r>
              <a:rPr lang="en-US" sz="2400" dirty="0" smtClean="0"/>
              <a:t> NFO </a:t>
            </a:r>
            <a:r>
              <a:rPr lang="en-US" sz="2400" dirty="0" err="1" smtClean="0"/>
              <a:t>cho</a:t>
            </a:r>
            <a:r>
              <a:rPr lang="en-US" sz="2400" dirty="0" smtClean="0"/>
              <a:t> Trading message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err="1" smtClean="0"/>
              <a:t>Xử</a:t>
            </a:r>
            <a:r>
              <a:rPr lang="en-US" sz="2400" dirty="0" smtClean="0"/>
              <a:t> </a:t>
            </a:r>
            <a:r>
              <a:rPr lang="en-US" sz="2400" dirty="0" err="1" smtClean="0"/>
              <a:t>lý</a:t>
            </a:r>
            <a:r>
              <a:rPr lang="en-US" sz="2400" dirty="0" smtClean="0"/>
              <a:t> Real-time Order </a:t>
            </a:r>
            <a:r>
              <a:rPr lang="en-US" sz="2400" dirty="0" err="1" smtClean="0"/>
              <a:t>và</a:t>
            </a:r>
            <a:r>
              <a:rPr lang="en-US" sz="2400" dirty="0" smtClean="0"/>
              <a:t> Push </a:t>
            </a:r>
            <a:r>
              <a:rPr lang="en-US" sz="2400" dirty="0" err="1" smtClean="0"/>
              <a:t>về</a:t>
            </a:r>
            <a:r>
              <a:rPr lang="en-US" sz="2400" dirty="0" smtClean="0"/>
              <a:t> BD</a:t>
            </a:r>
            <a:endParaRPr lang="en-US" sz="2400" dirty="0"/>
          </a:p>
          <a:p>
            <a:pPr>
              <a:lnSpc>
                <a:spcPct val="90000"/>
              </a:lnSpc>
            </a:pPr>
            <a:r>
              <a:rPr lang="en-US" dirty="0" err="1" smtClean="0"/>
              <a:t>HomeTrade</a:t>
            </a:r>
            <a:r>
              <a:rPr lang="en-US" dirty="0" smtClean="0"/>
              <a:t> Server (Java)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err="1" smtClean="0"/>
              <a:t>Vert.X</a:t>
            </a:r>
            <a:r>
              <a:rPr lang="en-US" sz="2400" dirty="0" smtClean="0"/>
              <a:t> handler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err="1" smtClean="0"/>
              <a:t>EventBus</a:t>
            </a:r>
            <a:r>
              <a:rPr lang="en-US" sz="2400" dirty="0" smtClean="0"/>
              <a:t>: Order, Session </a:t>
            </a:r>
            <a:r>
              <a:rPr lang="en-US" sz="2400" dirty="0" err="1" smtClean="0"/>
              <a:t>Authen</a:t>
            </a:r>
            <a:endParaRPr lang="en-US" sz="2400" dirty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/>
              <a:t>Handler </a:t>
            </a:r>
            <a:r>
              <a:rPr lang="en-US" sz="2400" dirty="0" smtClean="0"/>
              <a:t>Rest API </a:t>
            </a:r>
            <a:r>
              <a:rPr lang="en-US" sz="2400" dirty="0" err="1" smtClean="0"/>
              <a:t>tới</a:t>
            </a:r>
            <a:r>
              <a:rPr lang="en-US" sz="2400" dirty="0" smtClean="0"/>
              <a:t> NFO</a:t>
            </a:r>
            <a:endParaRPr lang="en-US" sz="2400" dirty="0"/>
          </a:p>
          <a:p>
            <a:pPr>
              <a:lnSpc>
                <a:spcPct val="90000"/>
              </a:lnSpc>
            </a:pPr>
            <a:r>
              <a:rPr lang="en-US" dirty="0" err="1" smtClean="0"/>
              <a:t>WebTrade</a:t>
            </a:r>
            <a:r>
              <a:rPr lang="en-US" dirty="0" smtClean="0"/>
              <a:t> Server (ASP.NET, C#)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smtClean="0"/>
              <a:t>Proxy </a:t>
            </a:r>
            <a:r>
              <a:rPr lang="en-US" sz="2400" dirty="0" err="1" smtClean="0"/>
              <a:t>cho</a:t>
            </a:r>
            <a:r>
              <a:rPr lang="en-US" sz="2400" dirty="0" smtClean="0"/>
              <a:t> </a:t>
            </a:r>
            <a:r>
              <a:rPr lang="en-US" sz="2400" dirty="0" err="1" smtClean="0"/>
              <a:t>WebTrade</a:t>
            </a:r>
            <a:r>
              <a:rPr lang="en-US" sz="2400" dirty="0" smtClean="0"/>
              <a:t> client, </a:t>
            </a:r>
            <a:r>
              <a:rPr lang="en-US" sz="2400" dirty="0" err="1" smtClean="0"/>
              <a:t>SmartOne</a:t>
            </a:r>
            <a:r>
              <a:rPr lang="en-US" sz="2400" dirty="0" smtClean="0"/>
              <a:t>.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smtClean="0"/>
              <a:t>Etc.</a:t>
            </a:r>
            <a:endParaRPr lang="en-US" sz="2400" dirty="0" smtClean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634FE350-4D91-104E-8EF8-8A42B285B3C2}"/>
              </a:ext>
            </a:extLst>
          </p:cNvPr>
          <p:cNvSpPr/>
          <p:nvPr/>
        </p:nvSpPr>
        <p:spPr>
          <a:xfrm>
            <a:off x="9379964" y="1411934"/>
            <a:ext cx="2359654" cy="21105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NFO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1656F113-FB9B-A147-AD03-063FA4401A6C}"/>
              </a:ext>
            </a:extLst>
          </p:cNvPr>
          <p:cNvCxnSpPr>
            <a:cxnSpLocks/>
          </p:cNvCxnSpPr>
          <p:nvPr/>
        </p:nvCxnSpPr>
        <p:spPr>
          <a:xfrm flipH="1">
            <a:off x="9067619" y="2326303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CE268592-F1EB-D542-BB93-C5F578DC8AC3}"/>
              </a:ext>
            </a:extLst>
          </p:cNvPr>
          <p:cNvCxnSpPr>
            <a:cxnSpLocks/>
          </p:cNvCxnSpPr>
          <p:nvPr/>
        </p:nvCxnSpPr>
        <p:spPr>
          <a:xfrm flipH="1">
            <a:off x="9067619" y="2523819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F026B344-7A7E-9247-A35D-A4178D780730}"/>
              </a:ext>
            </a:extLst>
          </p:cNvPr>
          <p:cNvSpPr txBox="1"/>
          <p:nvPr/>
        </p:nvSpPr>
        <p:spPr>
          <a:xfrm>
            <a:off x="8753010" y="2101357"/>
            <a:ext cx="72427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75063C3B-C8D9-A841-9DB2-CCC8BC77C3BE}"/>
              </a:ext>
            </a:extLst>
          </p:cNvPr>
          <p:cNvSpPr txBox="1"/>
          <p:nvPr/>
        </p:nvSpPr>
        <p:spPr>
          <a:xfrm>
            <a:off x="8812557" y="2593880"/>
            <a:ext cx="72427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sp>
        <p:nvSpPr>
          <p:cNvPr id="30" name="Can 29">
            <a:extLst>
              <a:ext uri="{FF2B5EF4-FFF2-40B4-BE49-F238E27FC236}">
                <a16:creationId xmlns:a16="http://schemas.microsoft.com/office/drawing/2014/main" xmlns="" id="{008C2FBF-2A22-7244-84CB-93F0035E5372}"/>
              </a:ext>
            </a:extLst>
          </p:cNvPr>
          <p:cNvSpPr/>
          <p:nvPr/>
        </p:nvSpPr>
        <p:spPr>
          <a:xfrm>
            <a:off x="8920333" y="4063615"/>
            <a:ext cx="987091" cy="1694455"/>
          </a:xfrm>
          <a:prstGeom prst="can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62DB2715-7A66-844B-967A-0A9D2EF9D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5970" y="4792586"/>
            <a:ext cx="692527" cy="17936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7B8004F6-DFCC-BA45-BE73-41C2EC459C5E}"/>
              </a:ext>
            </a:extLst>
          </p:cNvPr>
          <p:cNvSpPr/>
          <p:nvPr/>
        </p:nvSpPr>
        <p:spPr>
          <a:xfrm>
            <a:off x="10223273" y="4081915"/>
            <a:ext cx="1511928" cy="667096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TimesTen Master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43A92048-B9CE-0E48-B786-391C5A0B1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6549" y="4085529"/>
            <a:ext cx="428877" cy="111076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8E030107-857F-084B-B724-83F9F8B0FE0E}"/>
              </a:ext>
            </a:extLst>
          </p:cNvPr>
          <p:cNvSpPr/>
          <p:nvPr/>
        </p:nvSpPr>
        <p:spPr>
          <a:xfrm>
            <a:off x="11010925" y="2925073"/>
            <a:ext cx="724276" cy="34099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/>
              <a:t>TimesTen Sub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xmlns="" id="{6A8EF2C1-2140-CF4F-A23A-6DA66F314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0761663" y="3052364"/>
            <a:ext cx="358636" cy="91265"/>
          </a:xfrm>
          <a:prstGeom prst="rect">
            <a:avLst/>
          </a:prstGeom>
        </p:spPr>
      </p:pic>
      <p:sp>
        <p:nvSpPr>
          <p:cNvPr id="40" name="Freeform 39">
            <a:extLst>
              <a:ext uri="{FF2B5EF4-FFF2-40B4-BE49-F238E27FC236}">
                <a16:creationId xmlns:a16="http://schemas.microsoft.com/office/drawing/2014/main" xmlns="" id="{06568643-0E1D-C543-B9A1-8FE99CB0200F}"/>
              </a:ext>
            </a:extLst>
          </p:cNvPr>
          <p:cNvSpPr/>
          <p:nvPr/>
        </p:nvSpPr>
        <p:spPr>
          <a:xfrm>
            <a:off x="8384028" y="2117904"/>
            <a:ext cx="555266" cy="233856"/>
          </a:xfrm>
          <a:custGeom>
            <a:avLst/>
            <a:gdLst>
              <a:gd name="connsiteX0" fmla="*/ 0 w 2632105"/>
              <a:gd name="connsiteY0" fmla="*/ 0 h 153824"/>
              <a:gd name="connsiteX1" fmla="*/ 1922804 w 2632105"/>
              <a:gd name="connsiteY1" fmla="*/ 0 h 153824"/>
              <a:gd name="connsiteX2" fmla="*/ 1922804 w 2632105"/>
              <a:gd name="connsiteY2" fmla="*/ 153824 h 153824"/>
              <a:gd name="connsiteX3" fmla="*/ 2632105 w 2632105"/>
              <a:gd name="connsiteY3" fmla="*/ 153824 h 15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32105" h="153824">
                <a:moveTo>
                  <a:pt x="0" y="0"/>
                </a:moveTo>
                <a:lnTo>
                  <a:pt x="1922804" y="0"/>
                </a:lnTo>
                <a:lnTo>
                  <a:pt x="1922804" y="153824"/>
                </a:lnTo>
                <a:lnTo>
                  <a:pt x="2632105" y="153824"/>
                </a:ln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xmlns="" id="{4AE8133F-D366-EA4C-8E8B-24836BA7A54F}"/>
              </a:ext>
            </a:extLst>
          </p:cNvPr>
          <p:cNvSpPr/>
          <p:nvPr/>
        </p:nvSpPr>
        <p:spPr>
          <a:xfrm>
            <a:off x="8000869" y="2567872"/>
            <a:ext cx="938425" cy="769122"/>
          </a:xfrm>
          <a:custGeom>
            <a:avLst/>
            <a:gdLst>
              <a:gd name="connsiteX0" fmla="*/ 0 w 2610740"/>
              <a:gd name="connsiteY0" fmla="*/ 769122 h 769122"/>
              <a:gd name="connsiteX1" fmla="*/ 1884348 w 2610740"/>
              <a:gd name="connsiteY1" fmla="*/ 769122 h 769122"/>
              <a:gd name="connsiteX2" fmla="*/ 1884348 w 2610740"/>
              <a:gd name="connsiteY2" fmla="*/ 0 h 769122"/>
              <a:gd name="connsiteX3" fmla="*/ 2610740 w 2610740"/>
              <a:gd name="connsiteY3" fmla="*/ 0 h 76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0740" h="769122">
                <a:moveTo>
                  <a:pt x="0" y="769122"/>
                </a:moveTo>
                <a:lnTo>
                  <a:pt x="1884348" y="769122"/>
                </a:lnTo>
                <a:lnTo>
                  <a:pt x="1884348" y="0"/>
                </a:lnTo>
                <a:lnTo>
                  <a:pt x="261074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xmlns="" id="{741504CA-BBB7-1140-8847-0331DFEB6077}"/>
              </a:ext>
            </a:extLst>
          </p:cNvPr>
          <p:cNvSpPr/>
          <p:nvPr/>
        </p:nvSpPr>
        <p:spPr>
          <a:xfrm>
            <a:off x="8004752" y="2480425"/>
            <a:ext cx="934542" cy="271182"/>
          </a:xfrm>
          <a:custGeom>
            <a:avLst/>
            <a:gdLst>
              <a:gd name="connsiteX0" fmla="*/ 0 w 2610740"/>
              <a:gd name="connsiteY0" fmla="*/ 769122 h 769122"/>
              <a:gd name="connsiteX1" fmla="*/ 1884348 w 2610740"/>
              <a:gd name="connsiteY1" fmla="*/ 769122 h 769122"/>
              <a:gd name="connsiteX2" fmla="*/ 1884348 w 2610740"/>
              <a:gd name="connsiteY2" fmla="*/ 0 h 769122"/>
              <a:gd name="connsiteX3" fmla="*/ 2610740 w 2610740"/>
              <a:gd name="connsiteY3" fmla="*/ 0 h 769122"/>
              <a:gd name="connsiteX0" fmla="*/ 0 w 2704165"/>
              <a:gd name="connsiteY0" fmla="*/ 769122 h 769122"/>
              <a:gd name="connsiteX1" fmla="*/ 1884348 w 2704165"/>
              <a:gd name="connsiteY1" fmla="*/ 769122 h 769122"/>
              <a:gd name="connsiteX2" fmla="*/ 1884348 w 2704165"/>
              <a:gd name="connsiteY2" fmla="*/ 0 h 769122"/>
              <a:gd name="connsiteX3" fmla="*/ 2704165 w 2704165"/>
              <a:gd name="connsiteY3" fmla="*/ 24235 h 769122"/>
              <a:gd name="connsiteX0" fmla="*/ 0 w 2704165"/>
              <a:gd name="connsiteY0" fmla="*/ 769122 h 769122"/>
              <a:gd name="connsiteX1" fmla="*/ 1884348 w 2704165"/>
              <a:gd name="connsiteY1" fmla="*/ 769122 h 769122"/>
              <a:gd name="connsiteX2" fmla="*/ 1884348 w 2704165"/>
              <a:gd name="connsiteY2" fmla="*/ 0 h 769122"/>
              <a:gd name="connsiteX3" fmla="*/ 2704165 w 2704165"/>
              <a:gd name="connsiteY3" fmla="*/ 0 h 769122"/>
              <a:gd name="connsiteX0" fmla="*/ 0 w 2717512"/>
              <a:gd name="connsiteY0" fmla="*/ 769122 h 769122"/>
              <a:gd name="connsiteX1" fmla="*/ 1884348 w 2717512"/>
              <a:gd name="connsiteY1" fmla="*/ 769122 h 769122"/>
              <a:gd name="connsiteX2" fmla="*/ 1884348 w 2717512"/>
              <a:gd name="connsiteY2" fmla="*/ 0 h 769122"/>
              <a:gd name="connsiteX3" fmla="*/ 2717512 w 2717512"/>
              <a:gd name="connsiteY3" fmla="*/ 12119 h 76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7512" h="769122">
                <a:moveTo>
                  <a:pt x="0" y="769122"/>
                </a:moveTo>
                <a:lnTo>
                  <a:pt x="1884348" y="769122"/>
                </a:lnTo>
                <a:lnTo>
                  <a:pt x="1884348" y="0"/>
                </a:lnTo>
                <a:lnTo>
                  <a:pt x="2717512" y="12119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xmlns="" id="{74A0C04C-2AB0-AF4C-90DF-C9068F8AA569}"/>
              </a:ext>
            </a:extLst>
          </p:cNvPr>
          <p:cNvSpPr/>
          <p:nvPr/>
        </p:nvSpPr>
        <p:spPr>
          <a:xfrm>
            <a:off x="10675426" y="3522505"/>
            <a:ext cx="57655" cy="541110"/>
          </a:xfrm>
          <a:custGeom>
            <a:avLst/>
            <a:gdLst>
              <a:gd name="connsiteX0" fmla="*/ 0 w 0"/>
              <a:gd name="connsiteY0" fmla="*/ 0 h 273466"/>
              <a:gd name="connsiteX1" fmla="*/ 0 w 0"/>
              <a:gd name="connsiteY1" fmla="*/ 273466 h 273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73466">
                <a:moveTo>
                  <a:pt x="0" y="0"/>
                </a:moveTo>
                <a:lnTo>
                  <a:pt x="0" y="273466"/>
                </a:lnTo>
              </a:path>
            </a:pathLst>
          </a:custGeom>
          <a:noFill/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xmlns="" id="{FBE7843E-8271-2D41-B5D7-FC702D18F5C8}"/>
              </a:ext>
            </a:extLst>
          </p:cNvPr>
          <p:cNvSpPr/>
          <p:nvPr/>
        </p:nvSpPr>
        <p:spPr>
          <a:xfrm>
            <a:off x="9413878" y="3529063"/>
            <a:ext cx="1042250" cy="534550"/>
          </a:xfrm>
          <a:custGeom>
            <a:avLst/>
            <a:gdLst>
              <a:gd name="connsiteX0" fmla="*/ 1756160 w 1756160"/>
              <a:gd name="connsiteY0" fmla="*/ 0 h 1294688"/>
              <a:gd name="connsiteX1" fmla="*/ 1756160 w 1756160"/>
              <a:gd name="connsiteY1" fmla="*/ 1034041 h 1294688"/>
              <a:gd name="connsiteX2" fmla="*/ 0 w 1756160"/>
              <a:gd name="connsiteY2" fmla="*/ 1034041 h 1294688"/>
              <a:gd name="connsiteX3" fmla="*/ 0 w 1756160"/>
              <a:gd name="connsiteY3" fmla="*/ 1072497 h 1294688"/>
              <a:gd name="connsiteX4" fmla="*/ 0 w 1756160"/>
              <a:gd name="connsiteY4" fmla="*/ 1294688 h 1294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6160" h="1294688">
                <a:moveTo>
                  <a:pt x="1756160" y="0"/>
                </a:moveTo>
                <a:lnTo>
                  <a:pt x="1756160" y="1034041"/>
                </a:lnTo>
                <a:lnTo>
                  <a:pt x="0" y="1034041"/>
                </a:lnTo>
                <a:lnTo>
                  <a:pt x="0" y="1072497"/>
                </a:lnTo>
                <a:lnTo>
                  <a:pt x="0" y="1294688"/>
                </a:lnTo>
              </a:path>
            </a:pathLst>
          </a:custGeom>
          <a:noFill/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xmlns="" id="{9E2205B0-9687-414B-B1D8-585C6D0D3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19289" y="1481979"/>
            <a:ext cx="302487" cy="25832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xmlns="" id="{63477462-B48D-8B4D-B731-82751934D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5162" y="2823271"/>
            <a:ext cx="302487" cy="25832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xmlns="" id="{EBB1AA53-CEB7-0A48-A892-06126FD3E0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5162" y="2195162"/>
            <a:ext cx="302487" cy="258324"/>
          </a:xfrm>
          <a:prstGeom prst="rect">
            <a:avLst/>
          </a:prstGeom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xmlns="" id="{5C435A49-3EF5-EC46-B587-12F29DD2305A}"/>
              </a:ext>
            </a:extLst>
          </p:cNvPr>
          <p:cNvSpPr/>
          <p:nvPr/>
        </p:nvSpPr>
        <p:spPr>
          <a:xfrm>
            <a:off x="7211085" y="1917194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Middle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xmlns="" id="{DD5B23D6-82EF-2643-B6B2-99A822DC3BF8}"/>
              </a:ext>
            </a:extLst>
          </p:cNvPr>
          <p:cNvCxnSpPr/>
          <p:nvPr/>
        </p:nvCxnSpPr>
        <p:spPr>
          <a:xfrm>
            <a:off x="8013035" y="2121037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B7AB7DB6-A25B-5E4D-AD42-A9575182CB6F}"/>
              </a:ext>
            </a:extLst>
          </p:cNvPr>
          <p:cNvSpPr txBox="1"/>
          <p:nvPr/>
        </p:nvSpPr>
        <p:spPr>
          <a:xfrm>
            <a:off x="8015907" y="1858213"/>
            <a:ext cx="4028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Socket Client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xmlns="" id="{6E134252-B0EC-794C-B14F-DC7D79621208}"/>
              </a:ext>
            </a:extLst>
          </p:cNvPr>
          <p:cNvSpPr/>
          <p:nvPr/>
        </p:nvSpPr>
        <p:spPr>
          <a:xfrm>
            <a:off x="7211085" y="2559543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HT Service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xmlns="" id="{B9F4A09A-0F2E-8E40-B660-6A9074BECADE}"/>
              </a:ext>
            </a:extLst>
          </p:cNvPr>
          <p:cNvCxnSpPr>
            <a:cxnSpLocks/>
          </p:cNvCxnSpPr>
          <p:nvPr/>
        </p:nvCxnSpPr>
        <p:spPr>
          <a:xfrm flipH="1">
            <a:off x="6905471" y="2760253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F372B81-AFB2-C54A-930C-32377B60D592}"/>
              </a:ext>
            </a:extLst>
          </p:cNvPr>
          <p:cNvSpPr txBox="1"/>
          <p:nvPr/>
        </p:nvSpPr>
        <p:spPr>
          <a:xfrm>
            <a:off x="6753128" y="2813306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7211085" y="3145635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WT Service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xmlns="" id="{314C3672-73C7-CB40-A846-EC198D37B874}"/>
              </a:ext>
            </a:extLst>
          </p:cNvPr>
          <p:cNvCxnSpPr>
            <a:cxnSpLocks/>
          </p:cNvCxnSpPr>
          <p:nvPr/>
        </p:nvCxnSpPr>
        <p:spPr>
          <a:xfrm flipH="1">
            <a:off x="6905471" y="3346345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3453DB05-33CB-7340-88C5-090FFE3E64A1}"/>
              </a:ext>
            </a:extLst>
          </p:cNvPr>
          <p:cNvSpPr txBox="1"/>
          <p:nvPr/>
        </p:nvSpPr>
        <p:spPr>
          <a:xfrm>
            <a:off x="6734078" y="3399398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xmlns="" id="{22364465-9790-8B47-B6BD-7FFEFDB1C4AB}"/>
              </a:ext>
            </a:extLst>
          </p:cNvPr>
          <p:cNvCxnSpPr>
            <a:cxnSpLocks/>
          </p:cNvCxnSpPr>
          <p:nvPr/>
        </p:nvCxnSpPr>
        <p:spPr>
          <a:xfrm flipH="1">
            <a:off x="6894449" y="2119350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7217816" y="3734706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Other </a:t>
            </a:r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Service</a:t>
            </a:r>
          </a:p>
        </p:txBody>
      </p:sp>
      <p:sp>
        <p:nvSpPr>
          <p:cNvPr id="63" name="Freeform 62">
            <a:extLst>
              <a:ext uri="{FF2B5EF4-FFF2-40B4-BE49-F238E27FC236}">
                <a16:creationId xmlns:a16="http://schemas.microsoft.com/office/drawing/2014/main" xmlns="" id="{4AE8133F-D366-EA4C-8E8B-24836BA7A54F}"/>
              </a:ext>
            </a:extLst>
          </p:cNvPr>
          <p:cNvSpPr/>
          <p:nvPr/>
        </p:nvSpPr>
        <p:spPr>
          <a:xfrm>
            <a:off x="8000869" y="2453487"/>
            <a:ext cx="938425" cy="1413632"/>
          </a:xfrm>
          <a:custGeom>
            <a:avLst/>
            <a:gdLst>
              <a:gd name="connsiteX0" fmla="*/ 0 w 2610740"/>
              <a:gd name="connsiteY0" fmla="*/ 769122 h 769122"/>
              <a:gd name="connsiteX1" fmla="*/ 1884348 w 2610740"/>
              <a:gd name="connsiteY1" fmla="*/ 769122 h 769122"/>
              <a:gd name="connsiteX2" fmla="*/ 1884348 w 2610740"/>
              <a:gd name="connsiteY2" fmla="*/ 0 h 769122"/>
              <a:gd name="connsiteX3" fmla="*/ 2610740 w 2610740"/>
              <a:gd name="connsiteY3" fmla="*/ 0 h 76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0740" h="769122">
                <a:moveTo>
                  <a:pt x="0" y="769122"/>
                </a:moveTo>
                <a:lnTo>
                  <a:pt x="1884348" y="769122"/>
                </a:lnTo>
                <a:lnTo>
                  <a:pt x="1884348" y="0"/>
                </a:lnTo>
                <a:lnTo>
                  <a:pt x="261074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6007608" y="1917195"/>
            <a:ext cx="726470" cy="203479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BD,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WT, HT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Client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251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672084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/>
              <a:t>Front-Office</a:t>
            </a:r>
          </a:p>
          <a:p>
            <a:r>
              <a:rPr lang="en-US" sz="2800" dirty="0"/>
              <a:t>(Core </a:t>
            </a:r>
            <a:r>
              <a:rPr lang="en-US" sz="2800" dirty="0" smtClean="0"/>
              <a:t>message)</a:t>
            </a:r>
            <a:endParaRPr lang="en-US" sz="2800" dirty="0"/>
          </a:p>
        </p:txBody>
      </p:sp>
      <p:sp>
        <p:nvSpPr>
          <p:cNvPr id="34" name="Rectangle 33"/>
          <p:cNvSpPr>
            <a:spLocks noGrp="1" noChangeArrowheads="1"/>
          </p:cNvSpPr>
          <p:nvPr/>
        </p:nvSpPr>
        <p:spPr bwMode="auto">
          <a:xfrm>
            <a:off x="368020" y="1245444"/>
            <a:ext cx="6617996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smtClean="0"/>
              <a:t>API Format</a:t>
            </a:r>
          </a:p>
          <a:p>
            <a:pPr lvl="1">
              <a:lnSpc>
                <a:spcPct val="90000"/>
              </a:lnSpc>
            </a:pPr>
            <a:r>
              <a:rPr lang="en-US" dirty="0" err="1"/>
              <a:t>EndPoint</a:t>
            </a:r>
            <a:r>
              <a:rPr lang="en-US" dirty="0"/>
              <a:t> </a:t>
            </a:r>
            <a:r>
              <a:rPr lang="en-US" dirty="0" smtClean="0"/>
              <a:t>Chung.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Linh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,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 smtClean="0"/>
              <a:t>Group message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smtClean="0"/>
              <a:t>Message </a:t>
            </a:r>
            <a:r>
              <a:rPr lang="en-US" dirty="0" err="1" smtClean="0"/>
              <a:t>Lệnh</a:t>
            </a:r>
            <a:r>
              <a:rPr lang="en-US" dirty="0" smtClean="0"/>
              <a:t>.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Message query </a:t>
            </a:r>
            <a:r>
              <a:rPr lang="en-US" dirty="0" err="1" smtClean="0"/>
              <a:t>TimesTen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smtClean="0"/>
              <a:t>Message query, execute BO</a:t>
            </a:r>
          </a:p>
          <a:p>
            <a:pPr lvl="1">
              <a:lnSpc>
                <a:spcPct val="90000"/>
              </a:lnSpc>
            </a:pPr>
            <a:endParaRPr lang="en-US" dirty="0" smtClean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569" y="330558"/>
            <a:ext cx="4171950" cy="5980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693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xmlns="" id="{DA29F013-205C-384F-AD72-73BDEEAF87D2}"/>
              </a:ext>
            </a:extLst>
          </p:cNvPr>
          <p:cNvSpPr/>
          <p:nvPr/>
        </p:nvSpPr>
        <p:spPr>
          <a:xfrm>
            <a:off x="10177155" y="3094497"/>
            <a:ext cx="704205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HNX GW PS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35FB2340-1AFE-1043-9B5E-2A6F2127E6B6}"/>
              </a:ext>
            </a:extLst>
          </p:cNvPr>
          <p:cNvCxnSpPr>
            <a:stCxn id="23" idx="3"/>
          </p:cNvCxnSpPr>
          <p:nvPr/>
        </p:nvCxnSpPr>
        <p:spPr>
          <a:xfrm>
            <a:off x="10881360" y="3311780"/>
            <a:ext cx="409371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F76C4957-0929-054C-BA82-7FB533FAB38F}"/>
              </a:ext>
            </a:extLst>
          </p:cNvPr>
          <p:cNvCxnSpPr>
            <a:cxnSpLocks/>
          </p:cNvCxnSpPr>
          <p:nvPr/>
        </p:nvCxnSpPr>
        <p:spPr>
          <a:xfrm flipH="1">
            <a:off x="9864810" y="3316306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49C04725-79E5-AB43-BF86-B9DA49020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6356" y="2071165"/>
            <a:ext cx="837606" cy="670085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xmlns="" id="{634FE350-4D91-104E-8EF8-8A42B285B3C2}"/>
              </a:ext>
            </a:extLst>
          </p:cNvPr>
          <p:cNvSpPr/>
          <p:nvPr/>
        </p:nvSpPr>
        <p:spPr>
          <a:xfrm>
            <a:off x="3856988" y="1411934"/>
            <a:ext cx="2359654" cy="211057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NFO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C23ECFF7-AD50-DD45-A4BB-D79FE04923CD}"/>
              </a:ext>
            </a:extLst>
          </p:cNvPr>
          <p:cNvCxnSpPr>
            <a:cxnSpLocks/>
          </p:cNvCxnSpPr>
          <p:nvPr/>
        </p:nvCxnSpPr>
        <p:spPr>
          <a:xfrm>
            <a:off x="6216642" y="2430418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7E48E10A-420C-B441-AFAC-D71A9239A977}"/>
              </a:ext>
            </a:extLst>
          </p:cNvPr>
          <p:cNvSpPr txBox="1"/>
          <p:nvPr/>
        </p:nvSpPr>
        <p:spPr>
          <a:xfrm>
            <a:off x="6323020" y="2156184"/>
            <a:ext cx="4028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Socket Client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1656F113-FB9B-A147-AD03-063FA4401A6C}"/>
              </a:ext>
            </a:extLst>
          </p:cNvPr>
          <p:cNvCxnSpPr>
            <a:cxnSpLocks/>
          </p:cNvCxnSpPr>
          <p:nvPr/>
        </p:nvCxnSpPr>
        <p:spPr>
          <a:xfrm flipH="1">
            <a:off x="3544643" y="2326303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CE268592-F1EB-D542-BB93-C5F578DC8AC3}"/>
              </a:ext>
            </a:extLst>
          </p:cNvPr>
          <p:cNvCxnSpPr>
            <a:cxnSpLocks/>
          </p:cNvCxnSpPr>
          <p:nvPr/>
        </p:nvCxnSpPr>
        <p:spPr>
          <a:xfrm flipH="1">
            <a:off x="3544643" y="2523819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F026B344-7A7E-9247-A35D-A4178D780730}"/>
              </a:ext>
            </a:extLst>
          </p:cNvPr>
          <p:cNvSpPr txBox="1"/>
          <p:nvPr/>
        </p:nvSpPr>
        <p:spPr>
          <a:xfrm>
            <a:off x="3230034" y="2101357"/>
            <a:ext cx="72427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75063C3B-C8D9-A841-9DB2-CCC8BC77C3BE}"/>
              </a:ext>
            </a:extLst>
          </p:cNvPr>
          <p:cNvSpPr txBox="1"/>
          <p:nvPr/>
        </p:nvSpPr>
        <p:spPr>
          <a:xfrm>
            <a:off x="3289581" y="2593880"/>
            <a:ext cx="72427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xmlns="" id="{6DAED1B9-A247-3B42-910B-0D2B7A2C3E9D}"/>
              </a:ext>
            </a:extLst>
          </p:cNvPr>
          <p:cNvSpPr/>
          <p:nvPr/>
        </p:nvSpPr>
        <p:spPr>
          <a:xfrm>
            <a:off x="10177155" y="2211784"/>
            <a:ext cx="704205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HNX GW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E8F4E087-8DAB-DE48-B2A4-BD239A8AC2BF}"/>
              </a:ext>
            </a:extLst>
          </p:cNvPr>
          <p:cNvCxnSpPr>
            <a:stCxn id="37" idx="3"/>
          </p:cNvCxnSpPr>
          <p:nvPr/>
        </p:nvCxnSpPr>
        <p:spPr>
          <a:xfrm>
            <a:off x="10881360" y="2429067"/>
            <a:ext cx="409371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9E0694BE-7689-F14F-AC16-225BAE2AE7A6}"/>
              </a:ext>
            </a:extLst>
          </p:cNvPr>
          <p:cNvSpPr txBox="1"/>
          <p:nvPr/>
        </p:nvSpPr>
        <p:spPr>
          <a:xfrm>
            <a:off x="11098346" y="2126253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xmlns="" id="{734E7F4B-87B2-1240-9029-AD5BAFA6661A}"/>
              </a:ext>
            </a:extLst>
          </p:cNvPr>
          <p:cNvCxnSpPr>
            <a:cxnSpLocks/>
          </p:cNvCxnSpPr>
          <p:nvPr/>
        </p:nvCxnSpPr>
        <p:spPr>
          <a:xfrm flipH="1">
            <a:off x="9864810" y="2424540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B0E9A220-C3A0-E74F-9D74-1D1D2E3E8A3C}"/>
              </a:ext>
            </a:extLst>
          </p:cNvPr>
          <p:cNvSpPr txBox="1"/>
          <p:nvPr/>
        </p:nvSpPr>
        <p:spPr>
          <a:xfrm>
            <a:off x="9652050" y="2121733"/>
            <a:ext cx="409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xmlns="" id="{4C1A21EA-2A32-3D4E-B974-5B42D2FCC9C1}"/>
              </a:ext>
            </a:extLst>
          </p:cNvPr>
          <p:cNvSpPr/>
          <p:nvPr/>
        </p:nvSpPr>
        <p:spPr>
          <a:xfrm>
            <a:off x="10177155" y="4063613"/>
            <a:ext cx="704205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HSX GW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20118B02-8FE1-8E49-871C-BE5D4B054A08}"/>
              </a:ext>
            </a:extLst>
          </p:cNvPr>
          <p:cNvCxnSpPr>
            <a:cxnSpLocks/>
          </p:cNvCxnSpPr>
          <p:nvPr/>
        </p:nvCxnSpPr>
        <p:spPr>
          <a:xfrm>
            <a:off x="10891474" y="4190362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3A0FD274-BF0A-B643-81D8-CD9B5D484300}"/>
              </a:ext>
            </a:extLst>
          </p:cNvPr>
          <p:cNvCxnSpPr>
            <a:cxnSpLocks/>
          </p:cNvCxnSpPr>
          <p:nvPr/>
        </p:nvCxnSpPr>
        <p:spPr>
          <a:xfrm flipH="1">
            <a:off x="9864810" y="4176781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xmlns="" id="{1A428A5E-F602-1641-AF67-5D75A2399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8827" y="3969582"/>
            <a:ext cx="605135" cy="691582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ADF9D79E-54EB-6B40-8F22-0CA16353CFA2}"/>
              </a:ext>
            </a:extLst>
          </p:cNvPr>
          <p:cNvSpPr txBox="1"/>
          <p:nvPr/>
        </p:nvSpPr>
        <p:spPr>
          <a:xfrm>
            <a:off x="11098346" y="3004927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A0A9CC2D-A201-D44D-8566-AB23381EC6EC}"/>
              </a:ext>
            </a:extLst>
          </p:cNvPr>
          <p:cNvSpPr txBox="1"/>
          <p:nvPr/>
        </p:nvSpPr>
        <p:spPr>
          <a:xfrm>
            <a:off x="11098343" y="3897564"/>
            <a:ext cx="502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 TCP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FB48AE6B-DC6D-7842-81E3-07DE580124FE}"/>
              </a:ext>
            </a:extLst>
          </p:cNvPr>
          <p:cNvSpPr txBox="1"/>
          <p:nvPr/>
        </p:nvSpPr>
        <p:spPr>
          <a:xfrm>
            <a:off x="9652050" y="3006270"/>
            <a:ext cx="409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F9672BE8-685E-314A-BFC7-51A5B7CD3E03}"/>
              </a:ext>
            </a:extLst>
          </p:cNvPr>
          <p:cNvSpPr txBox="1"/>
          <p:nvPr/>
        </p:nvSpPr>
        <p:spPr>
          <a:xfrm>
            <a:off x="9652050" y="3880781"/>
            <a:ext cx="409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xmlns="" id="{9B65F159-CFF2-454A-AB86-BA1DCFEE361C}"/>
              </a:ext>
            </a:extLst>
          </p:cNvPr>
          <p:cNvCxnSpPr>
            <a:cxnSpLocks/>
          </p:cNvCxnSpPr>
          <p:nvPr/>
        </p:nvCxnSpPr>
        <p:spPr>
          <a:xfrm>
            <a:off x="10891474" y="4371431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xmlns="" id="{A6833020-A6D8-0E41-83C9-51FDC2BB9A33}"/>
              </a:ext>
            </a:extLst>
          </p:cNvPr>
          <p:cNvCxnSpPr>
            <a:cxnSpLocks/>
          </p:cNvCxnSpPr>
          <p:nvPr/>
        </p:nvCxnSpPr>
        <p:spPr>
          <a:xfrm flipH="1">
            <a:off x="9864810" y="4376353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 51">
            <a:extLst>
              <a:ext uri="{FF2B5EF4-FFF2-40B4-BE49-F238E27FC236}">
                <a16:creationId xmlns:a16="http://schemas.microsoft.com/office/drawing/2014/main" xmlns="" id="{18BC8CCF-F58A-994C-8935-5CE7181E2456}"/>
              </a:ext>
            </a:extLst>
          </p:cNvPr>
          <p:cNvSpPr/>
          <p:nvPr/>
        </p:nvSpPr>
        <p:spPr>
          <a:xfrm flipV="1">
            <a:off x="11338258" y="2316193"/>
            <a:ext cx="245375" cy="114224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xmlns="" id="{EFA12050-B803-3D46-8924-E86C0AC9A331}"/>
              </a:ext>
            </a:extLst>
          </p:cNvPr>
          <p:cNvSpPr/>
          <p:nvPr/>
        </p:nvSpPr>
        <p:spPr>
          <a:xfrm>
            <a:off x="11338257" y="2730503"/>
            <a:ext cx="783911" cy="581280"/>
          </a:xfrm>
          <a:custGeom>
            <a:avLst/>
            <a:gdLst>
              <a:gd name="connsiteX0" fmla="*/ 0 w 792179"/>
              <a:gd name="connsiteY0" fmla="*/ 805759 h 805759"/>
              <a:gd name="connsiteX1" fmla="*/ 792179 w 792179"/>
              <a:gd name="connsiteY1" fmla="*/ 805759 h 805759"/>
              <a:gd name="connsiteX2" fmla="*/ 792179 w 792179"/>
              <a:gd name="connsiteY2" fmla="*/ 0 h 80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2179" h="805759">
                <a:moveTo>
                  <a:pt x="0" y="805759"/>
                </a:moveTo>
                <a:lnTo>
                  <a:pt x="792179" y="805759"/>
                </a:lnTo>
                <a:lnTo>
                  <a:pt x="792179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xmlns="" id="{86F5B899-85F3-C845-869A-0F311B55F7E5}"/>
              </a:ext>
            </a:extLst>
          </p:cNvPr>
          <p:cNvSpPr/>
          <p:nvPr/>
        </p:nvSpPr>
        <p:spPr>
          <a:xfrm flipV="1">
            <a:off x="11338257" y="4089620"/>
            <a:ext cx="524624" cy="108485"/>
          </a:xfrm>
          <a:custGeom>
            <a:avLst/>
            <a:gdLst>
              <a:gd name="connsiteX0" fmla="*/ 0 w 556788"/>
              <a:gd name="connsiteY0" fmla="*/ 0 h 0"/>
              <a:gd name="connsiteX1" fmla="*/ 556788 w 55678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6788">
                <a:moveTo>
                  <a:pt x="0" y="0"/>
                </a:moveTo>
                <a:lnTo>
                  <a:pt x="556788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xmlns="" id="{E1A67B6A-3B43-254C-AEF6-74E02A9676DA}"/>
              </a:ext>
            </a:extLst>
          </p:cNvPr>
          <p:cNvSpPr/>
          <p:nvPr/>
        </p:nvSpPr>
        <p:spPr>
          <a:xfrm>
            <a:off x="11338257" y="4300524"/>
            <a:ext cx="524624" cy="108485"/>
          </a:xfrm>
          <a:custGeom>
            <a:avLst/>
            <a:gdLst>
              <a:gd name="connsiteX0" fmla="*/ 0 w 556788"/>
              <a:gd name="connsiteY0" fmla="*/ 0 h 0"/>
              <a:gd name="connsiteX1" fmla="*/ 556788 w 55678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6788">
                <a:moveTo>
                  <a:pt x="0" y="0"/>
                </a:moveTo>
                <a:lnTo>
                  <a:pt x="556788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7A413A65-8B23-B549-A279-83BE2FC95C56}"/>
              </a:ext>
            </a:extLst>
          </p:cNvPr>
          <p:cNvSpPr txBox="1"/>
          <p:nvPr/>
        </p:nvSpPr>
        <p:spPr>
          <a:xfrm>
            <a:off x="11098343" y="4371431"/>
            <a:ext cx="50246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UDP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xmlns="" id="{5F2C76BD-D86D-4E4F-B0A0-A49A8C1A0CE0}"/>
              </a:ext>
            </a:extLst>
          </p:cNvPr>
          <p:cNvSpPr/>
          <p:nvPr/>
        </p:nvSpPr>
        <p:spPr>
          <a:xfrm>
            <a:off x="8103157" y="2211784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Internal GW HNX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xmlns="" id="{347EFA5A-ED64-CA46-A754-607BB2988A59}"/>
              </a:ext>
            </a:extLst>
          </p:cNvPr>
          <p:cNvCxnSpPr>
            <a:stCxn id="57" idx="3"/>
          </p:cNvCxnSpPr>
          <p:nvPr/>
        </p:nvCxnSpPr>
        <p:spPr>
          <a:xfrm>
            <a:off x="8908916" y="2429067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CB8EFF6C-DBA2-6144-B214-28EAFEC651B2}"/>
              </a:ext>
            </a:extLst>
          </p:cNvPr>
          <p:cNvSpPr txBox="1"/>
          <p:nvPr/>
        </p:nvSpPr>
        <p:spPr>
          <a:xfrm>
            <a:off x="9024348" y="2126253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88BE7864-DC5E-AA4B-A073-419B3963B2AC}"/>
              </a:ext>
            </a:extLst>
          </p:cNvPr>
          <p:cNvCxnSpPr>
            <a:cxnSpLocks/>
          </p:cNvCxnSpPr>
          <p:nvPr/>
        </p:nvCxnSpPr>
        <p:spPr>
          <a:xfrm flipH="1">
            <a:off x="7790812" y="2424540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08230B66-8F7C-6644-8130-40D7B2C1AF71}"/>
              </a:ext>
            </a:extLst>
          </p:cNvPr>
          <p:cNvSpPr txBox="1"/>
          <p:nvPr/>
        </p:nvSpPr>
        <p:spPr>
          <a:xfrm>
            <a:off x="7578052" y="2121733"/>
            <a:ext cx="409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xmlns="" id="{FC3D6159-CEA4-F841-ACC1-4970CA9C1901}"/>
              </a:ext>
            </a:extLst>
          </p:cNvPr>
          <p:cNvSpPr/>
          <p:nvPr/>
        </p:nvSpPr>
        <p:spPr>
          <a:xfrm>
            <a:off x="8103157" y="3094497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Internal GW PS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xmlns="" id="{748D2E2E-A970-B445-AFB6-89FBAA508605}"/>
              </a:ext>
            </a:extLst>
          </p:cNvPr>
          <p:cNvCxnSpPr>
            <a:stCxn id="62" idx="3"/>
          </p:cNvCxnSpPr>
          <p:nvPr/>
        </p:nvCxnSpPr>
        <p:spPr>
          <a:xfrm>
            <a:off x="8908916" y="3311780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xmlns="" id="{591030C8-B05E-3D40-A003-605109E432E5}"/>
              </a:ext>
            </a:extLst>
          </p:cNvPr>
          <p:cNvCxnSpPr>
            <a:cxnSpLocks/>
          </p:cNvCxnSpPr>
          <p:nvPr/>
        </p:nvCxnSpPr>
        <p:spPr>
          <a:xfrm flipH="1">
            <a:off x="7790812" y="3316306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xmlns="" id="{4ED84295-ACD5-0645-B512-F4C18BE03260}"/>
              </a:ext>
            </a:extLst>
          </p:cNvPr>
          <p:cNvSpPr txBox="1"/>
          <p:nvPr/>
        </p:nvSpPr>
        <p:spPr>
          <a:xfrm>
            <a:off x="9024348" y="3004927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80C2B20A-95F5-6547-844C-90D53B2A9B4D}"/>
              </a:ext>
            </a:extLst>
          </p:cNvPr>
          <p:cNvSpPr txBox="1"/>
          <p:nvPr/>
        </p:nvSpPr>
        <p:spPr>
          <a:xfrm>
            <a:off x="7578052" y="3006270"/>
            <a:ext cx="409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xmlns="" id="{CD5B07A5-5B05-9E47-B5E5-414DF14F8DF1}"/>
              </a:ext>
            </a:extLst>
          </p:cNvPr>
          <p:cNvSpPr/>
          <p:nvPr/>
        </p:nvSpPr>
        <p:spPr>
          <a:xfrm>
            <a:off x="8103157" y="3960214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Internal GW HSX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xmlns="" id="{484DF6A3-68B2-444A-8E89-6F3923E986E3}"/>
              </a:ext>
            </a:extLst>
          </p:cNvPr>
          <p:cNvCxnSpPr>
            <a:stCxn id="67" idx="3"/>
          </p:cNvCxnSpPr>
          <p:nvPr/>
        </p:nvCxnSpPr>
        <p:spPr>
          <a:xfrm>
            <a:off x="8908916" y="4177497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xmlns="" id="{A864E8BD-DD86-FC46-8611-B42CCFB2127F}"/>
              </a:ext>
            </a:extLst>
          </p:cNvPr>
          <p:cNvCxnSpPr>
            <a:cxnSpLocks/>
          </p:cNvCxnSpPr>
          <p:nvPr/>
        </p:nvCxnSpPr>
        <p:spPr>
          <a:xfrm flipH="1">
            <a:off x="7790812" y="4182023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36C0530E-5714-1146-908F-CBE732D924E0}"/>
              </a:ext>
            </a:extLst>
          </p:cNvPr>
          <p:cNvSpPr txBox="1"/>
          <p:nvPr/>
        </p:nvSpPr>
        <p:spPr>
          <a:xfrm>
            <a:off x="9024348" y="3870644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xmlns="" id="{067D7449-49C1-0041-8354-0E76B8A91043}"/>
              </a:ext>
            </a:extLst>
          </p:cNvPr>
          <p:cNvSpPr txBox="1"/>
          <p:nvPr/>
        </p:nvSpPr>
        <p:spPr>
          <a:xfrm>
            <a:off x="7578052" y="3871987"/>
            <a:ext cx="409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xmlns="" id="{4823788B-6A8B-3644-A5F2-0BC95E44AD93}"/>
              </a:ext>
            </a:extLst>
          </p:cNvPr>
          <p:cNvSpPr/>
          <p:nvPr/>
        </p:nvSpPr>
        <p:spPr>
          <a:xfrm>
            <a:off x="8103157" y="4955154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GW Market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xmlns="" id="{0E128B59-DBA3-8D41-ABC5-6650A5DE03EC}"/>
              </a:ext>
            </a:extLst>
          </p:cNvPr>
          <p:cNvCxnSpPr>
            <a:stCxn id="72" idx="3"/>
          </p:cNvCxnSpPr>
          <p:nvPr/>
        </p:nvCxnSpPr>
        <p:spPr>
          <a:xfrm>
            <a:off x="8908916" y="5172437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xmlns="" id="{D3FC5B3B-6453-4E45-A1D9-26A6D9480E6E}"/>
              </a:ext>
            </a:extLst>
          </p:cNvPr>
          <p:cNvSpPr txBox="1"/>
          <p:nvPr/>
        </p:nvSpPr>
        <p:spPr>
          <a:xfrm>
            <a:off x="9024348" y="4865584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xmlns="" id="{2E0B25B5-4AA9-654A-8487-F3178D33C23A}"/>
              </a:ext>
            </a:extLst>
          </p:cNvPr>
          <p:cNvSpPr/>
          <p:nvPr/>
        </p:nvSpPr>
        <p:spPr>
          <a:xfrm flipV="1">
            <a:off x="9257472" y="2383349"/>
            <a:ext cx="561314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6" name="Freeform 75">
            <a:extLst>
              <a:ext uri="{FF2B5EF4-FFF2-40B4-BE49-F238E27FC236}">
                <a16:creationId xmlns:a16="http://schemas.microsoft.com/office/drawing/2014/main" xmlns="" id="{9A36C312-6FFF-0349-8C65-D0D96BA663AA}"/>
              </a:ext>
            </a:extLst>
          </p:cNvPr>
          <p:cNvSpPr/>
          <p:nvPr/>
        </p:nvSpPr>
        <p:spPr>
          <a:xfrm flipV="1">
            <a:off x="9257472" y="3266063"/>
            <a:ext cx="561314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 76">
            <a:extLst>
              <a:ext uri="{FF2B5EF4-FFF2-40B4-BE49-F238E27FC236}">
                <a16:creationId xmlns:a16="http://schemas.microsoft.com/office/drawing/2014/main" xmlns="" id="{B890EFC4-AE12-4248-AC8D-47CBF86ED3EA}"/>
              </a:ext>
            </a:extLst>
          </p:cNvPr>
          <p:cNvSpPr/>
          <p:nvPr/>
        </p:nvSpPr>
        <p:spPr>
          <a:xfrm flipV="1">
            <a:off x="9257472" y="4130617"/>
            <a:ext cx="561314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Freeform 77">
            <a:extLst>
              <a:ext uri="{FF2B5EF4-FFF2-40B4-BE49-F238E27FC236}">
                <a16:creationId xmlns:a16="http://schemas.microsoft.com/office/drawing/2014/main" xmlns="" id="{15A05AD7-BA83-6E40-A5AF-1456E54736C1}"/>
              </a:ext>
            </a:extLst>
          </p:cNvPr>
          <p:cNvSpPr/>
          <p:nvPr/>
        </p:nvSpPr>
        <p:spPr>
          <a:xfrm>
            <a:off x="9252948" y="4380090"/>
            <a:ext cx="552261" cy="792339"/>
          </a:xfrm>
          <a:custGeom>
            <a:avLst/>
            <a:gdLst>
              <a:gd name="connsiteX0" fmla="*/ 0 w 1104523"/>
              <a:gd name="connsiteY0" fmla="*/ 407406 h 407406"/>
              <a:gd name="connsiteX1" fmla="*/ 828392 w 1104523"/>
              <a:gd name="connsiteY1" fmla="*/ 407406 h 407406"/>
              <a:gd name="connsiteX2" fmla="*/ 828392 w 1104523"/>
              <a:gd name="connsiteY2" fmla="*/ 0 h 407406"/>
              <a:gd name="connsiteX3" fmla="*/ 1104523 w 1104523"/>
              <a:gd name="connsiteY3" fmla="*/ 0 h 407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4523" h="407406">
                <a:moveTo>
                  <a:pt x="0" y="407406"/>
                </a:moveTo>
                <a:lnTo>
                  <a:pt x="828392" y="407406"/>
                </a:lnTo>
                <a:lnTo>
                  <a:pt x="828392" y="0"/>
                </a:lnTo>
                <a:lnTo>
                  <a:pt x="1104523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FF7A2CFC-EDF0-0947-9337-3F3088648A7B}"/>
              </a:ext>
            </a:extLst>
          </p:cNvPr>
          <p:cNvSpPr txBox="1"/>
          <p:nvPr/>
        </p:nvSpPr>
        <p:spPr>
          <a:xfrm>
            <a:off x="9329429" y="2211787"/>
            <a:ext cx="502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75000"/>
                  </a:schemeClr>
                </a:solidFill>
              </a:rPr>
              <a:t>FIX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xmlns="" id="{70BF5127-8A9C-5044-A800-AB0A9A58C5E9}"/>
              </a:ext>
            </a:extLst>
          </p:cNvPr>
          <p:cNvSpPr txBox="1"/>
          <p:nvPr/>
        </p:nvSpPr>
        <p:spPr>
          <a:xfrm>
            <a:off x="9329429" y="3112649"/>
            <a:ext cx="502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75000"/>
                  </a:schemeClr>
                </a:solidFill>
              </a:rPr>
              <a:t>FIX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F93EDBAF-447E-2548-8191-9B245F1A1DFE}"/>
              </a:ext>
            </a:extLst>
          </p:cNvPr>
          <p:cNvSpPr txBox="1"/>
          <p:nvPr/>
        </p:nvSpPr>
        <p:spPr>
          <a:xfrm>
            <a:off x="9329429" y="3966511"/>
            <a:ext cx="502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75000"/>
                  </a:schemeClr>
                </a:solidFill>
              </a:rPr>
              <a:t>FIX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2B654B32-4742-4745-87D7-5DB165842FFA}"/>
              </a:ext>
            </a:extLst>
          </p:cNvPr>
          <p:cNvSpPr txBox="1"/>
          <p:nvPr/>
        </p:nvSpPr>
        <p:spPr>
          <a:xfrm>
            <a:off x="9567554" y="4948085"/>
            <a:ext cx="5024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>
                    <a:lumMod val="75000"/>
                  </a:schemeClr>
                </a:solidFill>
              </a:rPr>
              <a:t>TCP</a:t>
            </a:r>
          </a:p>
        </p:txBody>
      </p:sp>
      <p:sp>
        <p:nvSpPr>
          <p:cNvPr id="83" name="Can 82">
            <a:extLst>
              <a:ext uri="{FF2B5EF4-FFF2-40B4-BE49-F238E27FC236}">
                <a16:creationId xmlns:a16="http://schemas.microsoft.com/office/drawing/2014/main" xmlns="" id="{008C2FBF-2A22-7244-84CB-93F0035E5372}"/>
              </a:ext>
            </a:extLst>
          </p:cNvPr>
          <p:cNvSpPr/>
          <p:nvPr/>
        </p:nvSpPr>
        <p:spPr>
          <a:xfrm>
            <a:off x="3397357" y="4063615"/>
            <a:ext cx="987091" cy="1694455"/>
          </a:xfrm>
          <a:prstGeom prst="can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xmlns="" id="{62DB2715-7A66-844B-967A-0A9D2EF9D5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2994" y="4792586"/>
            <a:ext cx="692527" cy="179360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xmlns="" id="{7B8004F6-DFCC-BA45-BE73-41C2EC459C5E}"/>
              </a:ext>
            </a:extLst>
          </p:cNvPr>
          <p:cNvSpPr/>
          <p:nvPr/>
        </p:nvSpPr>
        <p:spPr>
          <a:xfrm>
            <a:off x="4700297" y="4081915"/>
            <a:ext cx="1511928" cy="667096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TimesTen Master</a:t>
            </a: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xmlns="" id="{43A92048-B9CE-0E48-B786-391C5A0B1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3573" y="4085529"/>
            <a:ext cx="428877" cy="111076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8E030107-857F-084B-B724-83F9F8B0FE0E}"/>
              </a:ext>
            </a:extLst>
          </p:cNvPr>
          <p:cNvSpPr/>
          <p:nvPr/>
        </p:nvSpPr>
        <p:spPr>
          <a:xfrm>
            <a:off x="5487949" y="2925073"/>
            <a:ext cx="724276" cy="34099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/>
              <a:t>TimesTen Sub</a:t>
            </a:r>
          </a:p>
        </p:txBody>
      </p:sp>
      <p:sp>
        <p:nvSpPr>
          <p:cNvPr id="88" name="Freeform 87">
            <a:extLst>
              <a:ext uri="{FF2B5EF4-FFF2-40B4-BE49-F238E27FC236}">
                <a16:creationId xmlns:a16="http://schemas.microsoft.com/office/drawing/2014/main" xmlns="" id="{E39C08EB-76F1-AC41-A7FE-9D9E56821F07}"/>
              </a:ext>
            </a:extLst>
          </p:cNvPr>
          <p:cNvSpPr/>
          <p:nvPr/>
        </p:nvSpPr>
        <p:spPr>
          <a:xfrm>
            <a:off x="6555012" y="2424542"/>
            <a:ext cx="1186004" cy="0"/>
          </a:xfrm>
          <a:custGeom>
            <a:avLst/>
            <a:gdLst>
              <a:gd name="connsiteX0" fmla="*/ 0 w 1186004"/>
              <a:gd name="connsiteY0" fmla="*/ 0 h 0"/>
              <a:gd name="connsiteX1" fmla="*/ 1186004 w 118600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86004">
                <a:moveTo>
                  <a:pt x="0" y="0"/>
                </a:moveTo>
                <a:lnTo>
                  <a:pt x="1186004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9" name="Freeform 88">
            <a:extLst>
              <a:ext uri="{FF2B5EF4-FFF2-40B4-BE49-F238E27FC236}">
                <a16:creationId xmlns:a16="http://schemas.microsoft.com/office/drawing/2014/main" xmlns="" id="{FC1904DC-9796-F04B-A309-C24E016A482F}"/>
              </a:ext>
            </a:extLst>
          </p:cNvPr>
          <p:cNvSpPr/>
          <p:nvPr/>
        </p:nvSpPr>
        <p:spPr>
          <a:xfrm>
            <a:off x="7324560" y="2424543"/>
            <a:ext cx="416459" cy="1760899"/>
          </a:xfrm>
          <a:custGeom>
            <a:avLst/>
            <a:gdLst>
              <a:gd name="connsiteX0" fmla="*/ 0 w 488887"/>
              <a:gd name="connsiteY0" fmla="*/ 0 h 1760899"/>
              <a:gd name="connsiteX1" fmla="*/ 0 w 488887"/>
              <a:gd name="connsiteY1" fmla="*/ 1760899 h 1760899"/>
              <a:gd name="connsiteX2" fmla="*/ 488887 w 488887"/>
              <a:gd name="connsiteY2" fmla="*/ 1760899 h 1760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8887" h="1760899">
                <a:moveTo>
                  <a:pt x="0" y="0"/>
                </a:moveTo>
                <a:lnTo>
                  <a:pt x="0" y="1760899"/>
                </a:lnTo>
                <a:lnTo>
                  <a:pt x="488887" y="1760899"/>
                </a:lnTo>
              </a:path>
            </a:pathLst>
          </a:custGeom>
          <a:noFill/>
          <a:ln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Freeform 89">
            <a:extLst>
              <a:ext uri="{FF2B5EF4-FFF2-40B4-BE49-F238E27FC236}">
                <a16:creationId xmlns:a16="http://schemas.microsoft.com/office/drawing/2014/main" xmlns="" id="{C94C89F3-2056-C34A-9F61-D38161143B65}"/>
              </a:ext>
            </a:extLst>
          </p:cNvPr>
          <p:cNvSpPr/>
          <p:nvPr/>
        </p:nvSpPr>
        <p:spPr>
          <a:xfrm>
            <a:off x="7324557" y="3316306"/>
            <a:ext cx="407406" cy="0"/>
          </a:xfrm>
          <a:custGeom>
            <a:avLst/>
            <a:gdLst>
              <a:gd name="connsiteX0" fmla="*/ 0 w 407406"/>
              <a:gd name="connsiteY0" fmla="*/ 0 h 0"/>
              <a:gd name="connsiteX1" fmla="*/ 407406 w 40740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7406">
                <a:moveTo>
                  <a:pt x="0" y="0"/>
                </a:moveTo>
                <a:lnTo>
                  <a:pt x="407406" y="0"/>
                </a:lnTo>
              </a:path>
            </a:pathLst>
          </a:custGeom>
          <a:noFill/>
          <a:ln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xmlns="" id="{AE7C4668-F86C-4049-BB9F-54963800C126}"/>
              </a:ext>
            </a:extLst>
          </p:cNvPr>
          <p:cNvGrpSpPr/>
          <p:nvPr/>
        </p:nvGrpSpPr>
        <p:grpSpPr>
          <a:xfrm rot="5400000">
            <a:off x="7282873" y="2705581"/>
            <a:ext cx="78087" cy="81330"/>
            <a:chOff x="6109957" y="1565634"/>
            <a:chExt cx="78087" cy="81330"/>
          </a:xfrm>
        </p:grpSpPr>
        <p:sp>
          <p:nvSpPr>
            <p:cNvPr id="92" name="Arc 91">
              <a:extLst>
                <a:ext uri="{FF2B5EF4-FFF2-40B4-BE49-F238E27FC236}">
                  <a16:creationId xmlns:a16="http://schemas.microsoft.com/office/drawing/2014/main" xmlns="" id="{54753C8D-2693-5E47-B6AA-6AF22AFDE24F}"/>
                </a:ext>
              </a:extLst>
            </p:cNvPr>
            <p:cNvSpPr/>
            <p:nvPr/>
          </p:nvSpPr>
          <p:spPr>
            <a:xfrm>
              <a:off x="6109957" y="1570461"/>
              <a:ext cx="78087" cy="76503"/>
            </a:xfrm>
            <a:prstGeom prst="arc">
              <a:avLst/>
            </a:prstGeom>
            <a:ln w="158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Arc 92">
              <a:extLst>
                <a:ext uri="{FF2B5EF4-FFF2-40B4-BE49-F238E27FC236}">
                  <a16:creationId xmlns:a16="http://schemas.microsoft.com/office/drawing/2014/main" xmlns="" id="{92DFE866-EBF4-414B-A0D1-890077F4F565}"/>
                </a:ext>
              </a:extLst>
            </p:cNvPr>
            <p:cNvSpPr/>
            <p:nvPr/>
          </p:nvSpPr>
          <p:spPr>
            <a:xfrm rot="5400000">
              <a:off x="6109956" y="1566426"/>
              <a:ext cx="78087" cy="76503"/>
            </a:xfrm>
            <a:prstGeom prst="arc">
              <a:avLst/>
            </a:prstGeom>
            <a:ln w="158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4" name="Freeform 93">
            <a:extLst>
              <a:ext uri="{FF2B5EF4-FFF2-40B4-BE49-F238E27FC236}">
                <a16:creationId xmlns:a16="http://schemas.microsoft.com/office/drawing/2014/main" xmlns="" id="{BC94C11F-B132-824F-A894-64EA1779F544}"/>
              </a:ext>
            </a:extLst>
          </p:cNvPr>
          <p:cNvSpPr/>
          <p:nvPr/>
        </p:nvSpPr>
        <p:spPr>
          <a:xfrm>
            <a:off x="7356405" y="2646000"/>
            <a:ext cx="1138136" cy="110247"/>
          </a:xfrm>
          <a:custGeom>
            <a:avLst/>
            <a:gdLst>
              <a:gd name="connsiteX0" fmla="*/ 1138136 w 1138136"/>
              <a:gd name="connsiteY0" fmla="*/ 0 h 110247"/>
              <a:gd name="connsiteX1" fmla="*/ 1138136 w 1138136"/>
              <a:gd name="connsiteY1" fmla="*/ 110247 h 110247"/>
              <a:gd name="connsiteX2" fmla="*/ 0 w 1138136"/>
              <a:gd name="connsiteY2" fmla="*/ 110247 h 110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8136" h="110247">
                <a:moveTo>
                  <a:pt x="1138136" y="0"/>
                </a:moveTo>
                <a:lnTo>
                  <a:pt x="1138136" y="110247"/>
                </a:lnTo>
                <a:lnTo>
                  <a:pt x="0" y="110247"/>
                </a:ln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5" name="Freeform 94">
            <a:extLst>
              <a:ext uri="{FF2B5EF4-FFF2-40B4-BE49-F238E27FC236}">
                <a16:creationId xmlns:a16="http://schemas.microsoft.com/office/drawing/2014/main" xmlns="" id="{0E821690-51B3-5841-A33F-B80B61744B7B}"/>
              </a:ext>
            </a:extLst>
          </p:cNvPr>
          <p:cNvSpPr/>
          <p:nvPr/>
        </p:nvSpPr>
        <p:spPr>
          <a:xfrm>
            <a:off x="7356405" y="3522504"/>
            <a:ext cx="1138136" cy="110247"/>
          </a:xfrm>
          <a:custGeom>
            <a:avLst/>
            <a:gdLst>
              <a:gd name="connsiteX0" fmla="*/ 1138136 w 1138136"/>
              <a:gd name="connsiteY0" fmla="*/ 0 h 110247"/>
              <a:gd name="connsiteX1" fmla="*/ 1138136 w 1138136"/>
              <a:gd name="connsiteY1" fmla="*/ 110247 h 110247"/>
              <a:gd name="connsiteX2" fmla="*/ 0 w 1138136"/>
              <a:gd name="connsiteY2" fmla="*/ 110247 h 110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8136" h="110247">
                <a:moveTo>
                  <a:pt x="1138136" y="0"/>
                </a:moveTo>
                <a:lnTo>
                  <a:pt x="1138136" y="110247"/>
                </a:lnTo>
                <a:lnTo>
                  <a:pt x="0" y="110247"/>
                </a:ln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xmlns="" id="{0AD78D06-D07A-6F45-8899-2E447021DB0B}"/>
              </a:ext>
            </a:extLst>
          </p:cNvPr>
          <p:cNvSpPr/>
          <p:nvPr/>
        </p:nvSpPr>
        <p:spPr>
          <a:xfrm>
            <a:off x="6212226" y="4397794"/>
            <a:ext cx="2282316" cy="110247"/>
          </a:xfrm>
          <a:custGeom>
            <a:avLst/>
            <a:gdLst>
              <a:gd name="connsiteX0" fmla="*/ 1138136 w 1138136"/>
              <a:gd name="connsiteY0" fmla="*/ 0 h 110247"/>
              <a:gd name="connsiteX1" fmla="*/ 1138136 w 1138136"/>
              <a:gd name="connsiteY1" fmla="*/ 110247 h 110247"/>
              <a:gd name="connsiteX2" fmla="*/ 0 w 1138136"/>
              <a:gd name="connsiteY2" fmla="*/ 110247 h 110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8136" h="110247">
                <a:moveTo>
                  <a:pt x="1138136" y="0"/>
                </a:moveTo>
                <a:lnTo>
                  <a:pt x="1138136" y="110247"/>
                </a:lnTo>
                <a:lnTo>
                  <a:pt x="0" y="110247"/>
                </a:ln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xmlns="" id="{697D6793-023F-E741-920E-A76480E472E9}"/>
              </a:ext>
            </a:extLst>
          </p:cNvPr>
          <p:cNvGrpSpPr/>
          <p:nvPr/>
        </p:nvGrpSpPr>
        <p:grpSpPr>
          <a:xfrm rot="5400000">
            <a:off x="7282873" y="3587649"/>
            <a:ext cx="78087" cy="81330"/>
            <a:chOff x="6109957" y="1565634"/>
            <a:chExt cx="78087" cy="81330"/>
          </a:xfrm>
        </p:grpSpPr>
        <p:sp>
          <p:nvSpPr>
            <p:cNvPr id="98" name="Arc 97">
              <a:extLst>
                <a:ext uri="{FF2B5EF4-FFF2-40B4-BE49-F238E27FC236}">
                  <a16:creationId xmlns:a16="http://schemas.microsoft.com/office/drawing/2014/main" xmlns="" id="{3AA89F66-17A3-164C-8C0A-6F342E1EF55C}"/>
                </a:ext>
              </a:extLst>
            </p:cNvPr>
            <p:cNvSpPr/>
            <p:nvPr/>
          </p:nvSpPr>
          <p:spPr>
            <a:xfrm>
              <a:off x="6109957" y="1570461"/>
              <a:ext cx="78087" cy="76503"/>
            </a:xfrm>
            <a:prstGeom prst="arc">
              <a:avLst/>
            </a:prstGeom>
            <a:ln w="158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9" name="Arc 98">
              <a:extLst>
                <a:ext uri="{FF2B5EF4-FFF2-40B4-BE49-F238E27FC236}">
                  <a16:creationId xmlns:a16="http://schemas.microsoft.com/office/drawing/2014/main" xmlns="" id="{67847B7D-B89E-DC4C-B1B3-70FE042FBE42}"/>
                </a:ext>
              </a:extLst>
            </p:cNvPr>
            <p:cNvSpPr/>
            <p:nvPr/>
          </p:nvSpPr>
          <p:spPr>
            <a:xfrm rot="5400000">
              <a:off x="6109956" y="1566426"/>
              <a:ext cx="78087" cy="76503"/>
            </a:xfrm>
            <a:prstGeom prst="arc">
              <a:avLst/>
            </a:prstGeom>
            <a:ln w="158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0" name="Freeform 99">
            <a:extLst>
              <a:ext uri="{FF2B5EF4-FFF2-40B4-BE49-F238E27FC236}">
                <a16:creationId xmlns:a16="http://schemas.microsoft.com/office/drawing/2014/main" xmlns="" id="{D97576D2-82E1-5C4B-ADF2-9DCEF0ADD1B0}"/>
              </a:ext>
            </a:extLst>
          </p:cNvPr>
          <p:cNvSpPr/>
          <p:nvPr/>
        </p:nvSpPr>
        <p:spPr>
          <a:xfrm>
            <a:off x="6220756" y="3632751"/>
            <a:ext cx="1059679" cy="746833"/>
          </a:xfrm>
          <a:custGeom>
            <a:avLst/>
            <a:gdLst>
              <a:gd name="connsiteX0" fmla="*/ 1059679 w 1059679"/>
              <a:gd name="connsiteY0" fmla="*/ 0 h 743484"/>
              <a:gd name="connsiteX1" fmla="*/ 850307 w 1059679"/>
              <a:gd name="connsiteY1" fmla="*/ 0 h 743484"/>
              <a:gd name="connsiteX2" fmla="*/ 850307 w 1059679"/>
              <a:gd name="connsiteY2" fmla="*/ 743484 h 743484"/>
              <a:gd name="connsiteX3" fmla="*/ 0 w 1059679"/>
              <a:gd name="connsiteY3" fmla="*/ 743484 h 743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9679" h="743484">
                <a:moveTo>
                  <a:pt x="1059679" y="0"/>
                </a:moveTo>
                <a:lnTo>
                  <a:pt x="850307" y="0"/>
                </a:lnTo>
                <a:lnTo>
                  <a:pt x="850307" y="743484"/>
                </a:lnTo>
                <a:lnTo>
                  <a:pt x="0" y="743484"/>
                </a:ln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1" name="Freeform 100">
            <a:extLst>
              <a:ext uri="{FF2B5EF4-FFF2-40B4-BE49-F238E27FC236}">
                <a16:creationId xmlns:a16="http://schemas.microsoft.com/office/drawing/2014/main" xmlns="" id="{B793DCD2-6B96-0341-85EF-51DAF55A6CD3}"/>
              </a:ext>
            </a:extLst>
          </p:cNvPr>
          <p:cNvSpPr/>
          <p:nvPr/>
        </p:nvSpPr>
        <p:spPr>
          <a:xfrm>
            <a:off x="6216481" y="2751607"/>
            <a:ext cx="1059678" cy="1486968"/>
          </a:xfrm>
          <a:custGeom>
            <a:avLst/>
            <a:gdLst>
              <a:gd name="connsiteX0" fmla="*/ 1059678 w 1059678"/>
              <a:gd name="connsiteY0" fmla="*/ 0 h 1486968"/>
              <a:gd name="connsiteX1" fmla="*/ 696482 w 1059678"/>
              <a:gd name="connsiteY1" fmla="*/ 0 h 1486968"/>
              <a:gd name="connsiteX2" fmla="*/ 696482 w 1059678"/>
              <a:gd name="connsiteY2" fmla="*/ 1486968 h 1486968"/>
              <a:gd name="connsiteX3" fmla="*/ 0 w 1059678"/>
              <a:gd name="connsiteY3" fmla="*/ 1486968 h 148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9678" h="1486968">
                <a:moveTo>
                  <a:pt x="1059678" y="0"/>
                </a:moveTo>
                <a:lnTo>
                  <a:pt x="696482" y="0"/>
                </a:lnTo>
                <a:lnTo>
                  <a:pt x="696482" y="1486968"/>
                </a:lnTo>
                <a:lnTo>
                  <a:pt x="0" y="1486968"/>
                </a:ln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03" name="Picture 102">
            <a:extLst>
              <a:ext uri="{FF2B5EF4-FFF2-40B4-BE49-F238E27FC236}">
                <a16:creationId xmlns:a16="http://schemas.microsoft.com/office/drawing/2014/main" xmlns="" id="{6A8EF2C1-2140-CF4F-A23A-6DA66F3144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238687" y="3052364"/>
            <a:ext cx="358636" cy="91265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xmlns="" id="{3518AAD8-F333-F147-88C5-A2092D73FE4A}"/>
              </a:ext>
            </a:extLst>
          </p:cNvPr>
          <p:cNvSpPr/>
          <p:nvPr/>
        </p:nvSpPr>
        <p:spPr>
          <a:xfrm>
            <a:off x="45721" y="1944675"/>
            <a:ext cx="1008257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Broker Desk (BD)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xmlns="" id="{2B72C5B4-9B0C-5745-9230-C1BEB6AA245F}"/>
              </a:ext>
            </a:extLst>
          </p:cNvPr>
          <p:cNvSpPr/>
          <p:nvPr/>
        </p:nvSpPr>
        <p:spPr>
          <a:xfrm>
            <a:off x="45720" y="2539062"/>
            <a:ext cx="1008257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HomeTrade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xmlns="" id="{74E6365D-B144-A04F-B56F-B848F969745B}"/>
              </a:ext>
            </a:extLst>
          </p:cNvPr>
          <p:cNvSpPr/>
          <p:nvPr/>
        </p:nvSpPr>
        <p:spPr>
          <a:xfrm>
            <a:off x="45720" y="3135816"/>
            <a:ext cx="1008257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WebTrade</a:t>
            </a:r>
          </a:p>
        </p:txBody>
      </p:sp>
      <p:sp>
        <p:nvSpPr>
          <p:cNvPr id="109" name="Freeform 108">
            <a:extLst>
              <a:ext uri="{FF2B5EF4-FFF2-40B4-BE49-F238E27FC236}">
                <a16:creationId xmlns:a16="http://schemas.microsoft.com/office/drawing/2014/main" xmlns="" id="{06568643-0E1D-C543-B9A1-8FE99CB0200F}"/>
              </a:ext>
            </a:extLst>
          </p:cNvPr>
          <p:cNvSpPr/>
          <p:nvPr/>
        </p:nvSpPr>
        <p:spPr>
          <a:xfrm>
            <a:off x="2861052" y="2117904"/>
            <a:ext cx="555266" cy="233856"/>
          </a:xfrm>
          <a:custGeom>
            <a:avLst/>
            <a:gdLst>
              <a:gd name="connsiteX0" fmla="*/ 0 w 2632105"/>
              <a:gd name="connsiteY0" fmla="*/ 0 h 153824"/>
              <a:gd name="connsiteX1" fmla="*/ 1922804 w 2632105"/>
              <a:gd name="connsiteY1" fmla="*/ 0 h 153824"/>
              <a:gd name="connsiteX2" fmla="*/ 1922804 w 2632105"/>
              <a:gd name="connsiteY2" fmla="*/ 153824 h 153824"/>
              <a:gd name="connsiteX3" fmla="*/ 2632105 w 2632105"/>
              <a:gd name="connsiteY3" fmla="*/ 153824 h 15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32105" h="153824">
                <a:moveTo>
                  <a:pt x="0" y="0"/>
                </a:moveTo>
                <a:lnTo>
                  <a:pt x="1922804" y="0"/>
                </a:lnTo>
                <a:lnTo>
                  <a:pt x="1922804" y="153824"/>
                </a:lnTo>
                <a:lnTo>
                  <a:pt x="2632105" y="153824"/>
                </a:ln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" name="Freeform 109">
            <a:extLst>
              <a:ext uri="{FF2B5EF4-FFF2-40B4-BE49-F238E27FC236}">
                <a16:creationId xmlns:a16="http://schemas.microsoft.com/office/drawing/2014/main" xmlns="" id="{4AE8133F-D366-EA4C-8E8B-24836BA7A54F}"/>
              </a:ext>
            </a:extLst>
          </p:cNvPr>
          <p:cNvSpPr/>
          <p:nvPr/>
        </p:nvSpPr>
        <p:spPr>
          <a:xfrm>
            <a:off x="2477893" y="2567872"/>
            <a:ext cx="938425" cy="769122"/>
          </a:xfrm>
          <a:custGeom>
            <a:avLst/>
            <a:gdLst>
              <a:gd name="connsiteX0" fmla="*/ 0 w 2610740"/>
              <a:gd name="connsiteY0" fmla="*/ 769122 h 769122"/>
              <a:gd name="connsiteX1" fmla="*/ 1884348 w 2610740"/>
              <a:gd name="connsiteY1" fmla="*/ 769122 h 769122"/>
              <a:gd name="connsiteX2" fmla="*/ 1884348 w 2610740"/>
              <a:gd name="connsiteY2" fmla="*/ 0 h 769122"/>
              <a:gd name="connsiteX3" fmla="*/ 2610740 w 2610740"/>
              <a:gd name="connsiteY3" fmla="*/ 0 h 76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0740" h="769122">
                <a:moveTo>
                  <a:pt x="0" y="769122"/>
                </a:moveTo>
                <a:lnTo>
                  <a:pt x="1884348" y="769122"/>
                </a:lnTo>
                <a:lnTo>
                  <a:pt x="1884348" y="0"/>
                </a:lnTo>
                <a:lnTo>
                  <a:pt x="261074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" name="Freeform 110">
            <a:extLst>
              <a:ext uri="{FF2B5EF4-FFF2-40B4-BE49-F238E27FC236}">
                <a16:creationId xmlns:a16="http://schemas.microsoft.com/office/drawing/2014/main" xmlns="" id="{741504CA-BBB7-1140-8847-0331DFEB6077}"/>
              </a:ext>
            </a:extLst>
          </p:cNvPr>
          <p:cNvSpPr/>
          <p:nvPr/>
        </p:nvSpPr>
        <p:spPr>
          <a:xfrm>
            <a:off x="2481776" y="2480425"/>
            <a:ext cx="934542" cy="271182"/>
          </a:xfrm>
          <a:custGeom>
            <a:avLst/>
            <a:gdLst>
              <a:gd name="connsiteX0" fmla="*/ 0 w 2610740"/>
              <a:gd name="connsiteY0" fmla="*/ 769122 h 769122"/>
              <a:gd name="connsiteX1" fmla="*/ 1884348 w 2610740"/>
              <a:gd name="connsiteY1" fmla="*/ 769122 h 769122"/>
              <a:gd name="connsiteX2" fmla="*/ 1884348 w 2610740"/>
              <a:gd name="connsiteY2" fmla="*/ 0 h 769122"/>
              <a:gd name="connsiteX3" fmla="*/ 2610740 w 2610740"/>
              <a:gd name="connsiteY3" fmla="*/ 0 h 769122"/>
              <a:gd name="connsiteX0" fmla="*/ 0 w 2704165"/>
              <a:gd name="connsiteY0" fmla="*/ 769122 h 769122"/>
              <a:gd name="connsiteX1" fmla="*/ 1884348 w 2704165"/>
              <a:gd name="connsiteY1" fmla="*/ 769122 h 769122"/>
              <a:gd name="connsiteX2" fmla="*/ 1884348 w 2704165"/>
              <a:gd name="connsiteY2" fmla="*/ 0 h 769122"/>
              <a:gd name="connsiteX3" fmla="*/ 2704165 w 2704165"/>
              <a:gd name="connsiteY3" fmla="*/ 24235 h 769122"/>
              <a:gd name="connsiteX0" fmla="*/ 0 w 2704165"/>
              <a:gd name="connsiteY0" fmla="*/ 769122 h 769122"/>
              <a:gd name="connsiteX1" fmla="*/ 1884348 w 2704165"/>
              <a:gd name="connsiteY1" fmla="*/ 769122 h 769122"/>
              <a:gd name="connsiteX2" fmla="*/ 1884348 w 2704165"/>
              <a:gd name="connsiteY2" fmla="*/ 0 h 769122"/>
              <a:gd name="connsiteX3" fmla="*/ 2704165 w 2704165"/>
              <a:gd name="connsiteY3" fmla="*/ 0 h 769122"/>
              <a:gd name="connsiteX0" fmla="*/ 0 w 2717512"/>
              <a:gd name="connsiteY0" fmla="*/ 769122 h 769122"/>
              <a:gd name="connsiteX1" fmla="*/ 1884348 w 2717512"/>
              <a:gd name="connsiteY1" fmla="*/ 769122 h 769122"/>
              <a:gd name="connsiteX2" fmla="*/ 1884348 w 2717512"/>
              <a:gd name="connsiteY2" fmla="*/ 0 h 769122"/>
              <a:gd name="connsiteX3" fmla="*/ 2717512 w 2717512"/>
              <a:gd name="connsiteY3" fmla="*/ 12119 h 769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7512" h="769122">
                <a:moveTo>
                  <a:pt x="0" y="769122"/>
                </a:moveTo>
                <a:lnTo>
                  <a:pt x="1884348" y="769122"/>
                </a:lnTo>
                <a:lnTo>
                  <a:pt x="1884348" y="0"/>
                </a:lnTo>
                <a:lnTo>
                  <a:pt x="2717512" y="12119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3" name="Freeform 112">
            <a:extLst>
              <a:ext uri="{FF2B5EF4-FFF2-40B4-BE49-F238E27FC236}">
                <a16:creationId xmlns:a16="http://schemas.microsoft.com/office/drawing/2014/main" xmlns="" id="{74A0C04C-2AB0-AF4C-90DF-C9068F8AA569}"/>
              </a:ext>
            </a:extLst>
          </p:cNvPr>
          <p:cNvSpPr/>
          <p:nvPr/>
        </p:nvSpPr>
        <p:spPr>
          <a:xfrm>
            <a:off x="5152450" y="3522505"/>
            <a:ext cx="57655" cy="541110"/>
          </a:xfrm>
          <a:custGeom>
            <a:avLst/>
            <a:gdLst>
              <a:gd name="connsiteX0" fmla="*/ 0 w 0"/>
              <a:gd name="connsiteY0" fmla="*/ 0 h 273466"/>
              <a:gd name="connsiteX1" fmla="*/ 0 w 0"/>
              <a:gd name="connsiteY1" fmla="*/ 273466 h 273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73466">
                <a:moveTo>
                  <a:pt x="0" y="0"/>
                </a:moveTo>
                <a:lnTo>
                  <a:pt x="0" y="273466"/>
                </a:lnTo>
              </a:path>
            </a:pathLst>
          </a:custGeom>
          <a:noFill/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xmlns="" id="{FBE7843E-8271-2D41-B5D7-FC702D18F5C8}"/>
              </a:ext>
            </a:extLst>
          </p:cNvPr>
          <p:cNvSpPr/>
          <p:nvPr/>
        </p:nvSpPr>
        <p:spPr>
          <a:xfrm>
            <a:off x="3890902" y="3529063"/>
            <a:ext cx="1042250" cy="534550"/>
          </a:xfrm>
          <a:custGeom>
            <a:avLst/>
            <a:gdLst>
              <a:gd name="connsiteX0" fmla="*/ 1756160 w 1756160"/>
              <a:gd name="connsiteY0" fmla="*/ 0 h 1294688"/>
              <a:gd name="connsiteX1" fmla="*/ 1756160 w 1756160"/>
              <a:gd name="connsiteY1" fmla="*/ 1034041 h 1294688"/>
              <a:gd name="connsiteX2" fmla="*/ 0 w 1756160"/>
              <a:gd name="connsiteY2" fmla="*/ 1034041 h 1294688"/>
              <a:gd name="connsiteX3" fmla="*/ 0 w 1756160"/>
              <a:gd name="connsiteY3" fmla="*/ 1072497 h 1294688"/>
              <a:gd name="connsiteX4" fmla="*/ 0 w 1756160"/>
              <a:gd name="connsiteY4" fmla="*/ 1294688 h 1294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6160" h="1294688">
                <a:moveTo>
                  <a:pt x="1756160" y="0"/>
                </a:moveTo>
                <a:lnTo>
                  <a:pt x="1756160" y="1034041"/>
                </a:lnTo>
                <a:lnTo>
                  <a:pt x="0" y="1034041"/>
                </a:lnTo>
                <a:lnTo>
                  <a:pt x="0" y="1072497"/>
                </a:lnTo>
                <a:lnTo>
                  <a:pt x="0" y="1294688"/>
                </a:lnTo>
              </a:path>
            </a:pathLst>
          </a:custGeom>
          <a:noFill/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5" name="Freeform 114">
            <a:extLst>
              <a:ext uri="{FF2B5EF4-FFF2-40B4-BE49-F238E27FC236}">
                <a16:creationId xmlns:a16="http://schemas.microsoft.com/office/drawing/2014/main" xmlns="" id="{B07E195F-384D-8146-AB55-A20C30362AB7}"/>
              </a:ext>
            </a:extLst>
          </p:cNvPr>
          <p:cNvSpPr/>
          <p:nvPr/>
        </p:nvSpPr>
        <p:spPr>
          <a:xfrm flipV="1">
            <a:off x="6212226" y="4639548"/>
            <a:ext cx="2282316" cy="313235"/>
          </a:xfrm>
          <a:custGeom>
            <a:avLst/>
            <a:gdLst>
              <a:gd name="connsiteX0" fmla="*/ 1138136 w 1138136"/>
              <a:gd name="connsiteY0" fmla="*/ 0 h 110247"/>
              <a:gd name="connsiteX1" fmla="*/ 1138136 w 1138136"/>
              <a:gd name="connsiteY1" fmla="*/ 110247 h 110247"/>
              <a:gd name="connsiteX2" fmla="*/ 0 w 1138136"/>
              <a:gd name="connsiteY2" fmla="*/ 110247 h 110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8136" h="110247">
                <a:moveTo>
                  <a:pt x="1138136" y="0"/>
                </a:moveTo>
                <a:lnTo>
                  <a:pt x="1138136" y="110247"/>
                </a:lnTo>
                <a:lnTo>
                  <a:pt x="0" y="110247"/>
                </a:ln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17" name="Picture 116">
            <a:extLst>
              <a:ext uri="{FF2B5EF4-FFF2-40B4-BE49-F238E27FC236}">
                <a16:creationId xmlns:a16="http://schemas.microsoft.com/office/drawing/2014/main" xmlns="" id="{9E2205B0-9687-414B-B1D8-585C6D0D35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6313" y="1481979"/>
            <a:ext cx="302487" cy="25832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xmlns="" id="{63477462-B48D-8B4D-B731-82751934D6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2186" y="2823271"/>
            <a:ext cx="302487" cy="258324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xmlns="" id="{EBB1AA53-CEB7-0A48-A892-06126FD3E0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2186" y="2195162"/>
            <a:ext cx="302487" cy="258324"/>
          </a:xfrm>
          <a:prstGeom prst="rect">
            <a:avLst/>
          </a:prstGeom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xmlns="" id="{5C435A49-3EF5-EC46-B587-12F29DD2305A}"/>
              </a:ext>
            </a:extLst>
          </p:cNvPr>
          <p:cNvSpPr/>
          <p:nvPr/>
        </p:nvSpPr>
        <p:spPr>
          <a:xfrm>
            <a:off x="1688109" y="1917194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Middle</a:t>
            </a: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xmlns="" id="{DD5B23D6-82EF-2643-B6B2-99A822DC3BF8}"/>
              </a:ext>
            </a:extLst>
          </p:cNvPr>
          <p:cNvCxnSpPr/>
          <p:nvPr/>
        </p:nvCxnSpPr>
        <p:spPr>
          <a:xfrm>
            <a:off x="2490059" y="2121037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xmlns="" id="{B7AB7DB6-A25B-5E4D-AD42-A9575182CB6F}"/>
              </a:ext>
            </a:extLst>
          </p:cNvPr>
          <p:cNvSpPr txBox="1"/>
          <p:nvPr/>
        </p:nvSpPr>
        <p:spPr>
          <a:xfrm>
            <a:off x="2492931" y="1858213"/>
            <a:ext cx="4028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/>
              <a:t>Socket Client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xmlns="" id="{6E134252-B0EC-794C-B14F-DC7D79621208}"/>
              </a:ext>
            </a:extLst>
          </p:cNvPr>
          <p:cNvSpPr/>
          <p:nvPr/>
        </p:nvSpPr>
        <p:spPr>
          <a:xfrm>
            <a:off x="1688109" y="2559543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HT Service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xmlns="" id="{B9F4A09A-0F2E-8E40-B660-6A9074BECADE}"/>
              </a:ext>
            </a:extLst>
          </p:cNvPr>
          <p:cNvCxnSpPr>
            <a:cxnSpLocks/>
          </p:cNvCxnSpPr>
          <p:nvPr/>
        </p:nvCxnSpPr>
        <p:spPr>
          <a:xfrm flipH="1">
            <a:off x="1382495" y="2760253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xmlns="" id="{1F372B81-AFB2-C54A-930C-32377B60D592}"/>
              </a:ext>
            </a:extLst>
          </p:cNvPr>
          <p:cNvSpPr txBox="1"/>
          <p:nvPr/>
        </p:nvSpPr>
        <p:spPr>
          <a:xfrm>
            <a:off x="1230152" y="2813306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1688109" y="3145635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WT Service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xmlns="" id="{314C3672-73C7-CB40-A846-EC198D37B874}"/>
              </a:ext>
            </a:extLst>
          </p:cNvPr>
          <p:cNvCxnSpPr>
            <a:cxnSpLocks/>
          </p:cNvCxnSpPr>
          <p:nvPr/>
        </p:nvCxnSpPr>
        <p:spPr>
          <a:xfrm flipH="1">
            <a:off x="1382495" y="3346345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xmlns="" id="{3453DB05-33CB-7340-88C5-090FFE3E64A1}"/>
              </a:ext>
            </a:extLst>
          </p:cNvPr>
          <p:cNvSpPr txBox="1"/>
          <p:nvPr/>
        </p:nvSpPr>
        <p:spPr>
          <a:xfrm>
            <a:off x="1211102" y="3399398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xmlns="" id="{22364465-9790-8B47-B6BD-7FFEFDB1C4AB}"/>
              </a:ext>
            </a:extLst>
          </p:cNvPr>
          <p:cNvCxnSpPr>
            <a:cxnSpLocks/>
          </p:cNvCxnSpPr>
          <p:nvPr/>
        </p:nvCxnSpPr>
        <p:spPr>
          <a:xfrm flipH="1">
            <a:off x="1371473" y="2119350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xmlns="" id="{B4E1FD25-A996-724C-88D6-89F0DF69EA19}"/>
              </a:ext>
            </a:extLst>
          </p:cNvPr>
          <p:cNvSpPr txBox="1"/>
          <p:nvPr/>
        </p:nvSpPr>
        <p:spPr>
          <a:xfrm>
            <a:off x="1158713" y="1816543"/>
            <a:ext cx="409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131" name="Freeform 130">
            <a:extLst>
              <a:ext uri="{FF2B5EF4-FFF2-40B4-BE49-F238E27FC236}">
                <a16:creationId xmlns:a16="http://schemas.microsoft.com/office/drawing/2014/main" xmlns="" id="{B5C70F0D-0EBC-8D4F-9A2B-D94AFB2DB9AA}"/>
              </a:ext>
            </a:extLst>
          </p:cNvPr>
          <p:cNvSpPr/>
          <p:nvPr/>
        </p:nvSpPr>
        <p:spPr>
          <a:xfrm>
            <a:off x="1042416" y="2120290"/>
            <a:ext cx="279377" cy="73400"/>
          </a:xfrm>
          <a:custGeom>
            <a:avLst/>
            <a:gdLst>
              <a:gd name="connsiteX0" fmla="*/ 0 w 1186004"/>
              <a:gd name="connsiteY0" fmla="*/ 0 h 0"/>
              <a:gd name="connsiteX1" fmla="*/ 1186004 w 118600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86004">
                <a:moveTo>
                  <a:pt x="0" y="0"/>
                </a:moveTo>
                <a:lnTo>
                  <a:pt x="1186004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xmlns="" id="{EB2681CE-5A43-C342-9644-88305430E994}"/>
              </a:ext>
            </a:extLst>
          </p:cNvPr>
          <p:cNvCxnSpPr>
            <a:cxnSpLocks/>
          </p:cNvCxnSpPr>
          <p:nvPr/>
        </p:nvCxnSpPr>
        <p:spPr>
          <a:xfrm>
            <a:off x="1042416" y="2761546"/>
            <a:ext cx="279378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xmlns="" id="{34960D2B-131E-1E4B-BF83-2E916A1FDFE6}"/>
              </a:ext>
            </a:extLst>
          </p:cNvPr>
          <p:cNvCxnSpPr>
            <a:cxnSpLocks/>
          </p:cNvCxnSpPr>
          <p:nvPr/>
        </p:nvCxnSpPr>
        <p:spPr>
          <a:xfrm flipV="1">
            <a:off x="1042416" y="3347842"/>
            <a:ext cx="279378" cy="1210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ectangle 147"/>
          <p:cNvSpPr>
            <a:spLocks noGrp="1" noChangeArrowheads="1"/>
          </p:cNvSpPr>
          <p:nvPr/>
        </p:nvSpPr>
        <p:spPr bwMode="auto">
          <a:xfrm>
            <a:off x="2400300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smtClean="0"/>
              <a:t>Front-Office</a:t>
            </a:r>
            <a:endParaRPr lang="en-US" dirty="0"/>
          </a:p>
          <a:p>
            <a:r>
              <a:rPr lang="en-US" sz="2800" dirty="0" smtClean="0"/>
              <a:t>(Gateway Trading)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5783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/>
              <a:t>Front-Office</a:t>
            </a:r>
          </a:p>
          <a:p>
            <a:r>
              <a:rPr lang="en-US" sz="2800" dirty="0" smtClean="0"/>
              <a:t>(Gateway Trading)</a:t>
            </a:r>
            <a:endParaRPr lang="en-US" sz="2800" dirty="0"/>
          </a:p>
        </p:txBody>
      </p:sp>
      <p:sp>
        <p:nvSpPr>
          <p:cNvPr id="34" name="Rectangle 33"/>
          <p:cNvSpPr>
            <a:spLocks noGrp="1" noChangeArrowheads="1"/>
          </p:cNvSpPr>
          <p:nvPr/>
        </p:nvSpPr>
        <p:spPr bwMode="auto">
          <a:xfrm>
            <a:off x="368020" y="1245444"/>
            <a:ext cx="11473460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smtClean="0"/>
              <a:t>Gateway Trading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nối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sở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GW </a:t>
            </a:r>
            <a:r>
              <a:rPr lang="en-US" dirty="0" err="1"/>
              <a:t>Phái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: </a:t>
            </a:r>
            <a:r>
              <a:rPr lang="en-US" dirty="0" err="1"/>
              <a:t>QuickFix</a:t>
            </a:r>
            <a:r>
              <a:rPr lang="en-US" dirty="0"/>
              <a:t> 4.4 (Protocol </a:t>
            </a:r>
            <a:r>
              <a:rPr lang="en-US" dirty="0" err="1"/>
              <a:t>chuẩn</a:t>
            </a:r>
            <a:r>
              <a:rPr lang="en-US" dirty="0"/>
              <a:t> FIX) 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GW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HNX: </a:t>
            </a:r>
            <a:r>
              <a:rPr lang="en-US" dirty="0" err="1"/>
              <a:t>QuickFix</a:t>
            </a:r>
            <a:r>
              <a:rPr lang="en-US" dirty="0"/>
              <a:t> 4.4 (Theo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riêng</a:t>
            </a:r>
            <a:r>
              <a:rPr lang="en-US" dirty="0"/>
              <a:t> HNX)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GW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HoSE</a:t>
            </a:r>
            <a:r>
              <a:rPr lang="en-US" dirty="0"/>
              <a:t>: </a:t>
            </a:r>
            <a:r>
              <a:rPr lang="en-US" dirty="0" err="1"/>
              <a:t>AutoT</a:t>
            </a:r>
            <a:r>
              <a:rPr lang="en-US" dirty="0"/>
              <a:t> (CTCI, PRS)</a:t>
            </a:r>
          </a:p>
          <a:p>
            <a:pPr>
              <a:lnSpc>
                <a:spcPct val="90000"/>
              </a:lnSpc>
            </a:pPr>
            <a:r>
              <a:rPr lang="en-US" dirty="0" err="1" smtClean="0"/>
              <a:t>Đặc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chính</a:t>
            </a:r>
            <a:endParaRPr lang="en-US" dirty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Client-Server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nền</a:t>
            </a:r>
            <a:r>
              <a:rPr lang="en-US" dirty="0" smtClean="0"/>
              <a:t> TCP/IP  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Đường</a:t>
            </a:r>
            <a:r>
              <a:rPr lang="en-US" dirty="0" smtClean="0"/>
              <a:t> </a:t>
            </a:r>
            <a:r>
              <a:rPr lang="en-US" dirty="0" err="1" smtClean="0"/>
              <a:t>truyền</a:t>
            </a:r>
            <a:r>
              <a:rPr lang="en-US" dirty="0" smtClean="0"/>
              <a:t> </a:t>
            </a:r>
            <a:r>
              <a:rPr lang="en-US" dirty="0" err="1" smtClean="0"/>
              <a:t>riêng</a:t>
            </a:r>
            <a:r>
              <a:rPr lang="en-US" dirty="0" smtClean="0"/>
              <a:t>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nối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sở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tuyệt</a:t>
            </a:r>
            <a:r>
              <a:rPr lang="en-US" dirty="0" smtClean="0"/>
              <a:t> </a:t>
            </a:r>
            <a:r>
              <a:rPr lang="en-US" dirty="0" err="1" smtClean="0"/>
              <a:t>đối</a:t>
            </a:r>
            <a:r>
              <a:rPr lang="en-US" dirty="0" smtClean="0"/>
              <a:t>: </a:t>
            </a:r>
            <a:r>
              <a:rPr lang="en-US" dirty="0" err="1" smtClean="0"/>
              <a:t>ổn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, real-time,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en-US" dirty="0" smtClean="0"/>
              <a:t> </a:t>
            </a:r>
            <a:r>
              <a:rPr lang="en-US" dirty="0" err="1" smtClean="0"/>
              <a:t>mất</a:t>
            </a:r>
            <a:r>
              <a:rPr lang="en-US" dirty="0" smtClean="0"/>
              <a:t> package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đường</a:t>
            </a:r>
            <a:r>
              <a:rPr lang="en-US" dirty="0" smtClean="0"/>
              <a:t> </a:t>
            </a:r>
            <a:r>
              <a:rPr lang="en-US" dirty="0" err="1" smtClean="0"/>
              <a:t>truyền</a:t>
            </a:r>
            <a:r>
              <a:rPr lang="en-US" dirty="0" smtClean="0"/>
              <a:t>.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recover, failover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9084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="" xmlns:a16="http://schemas.microsoft.com/office/drawing/2014/main" id="{F71E1AAB-3F87-234E-9FAE-38144F7188A4}"/>
              </a:ext>
            </a:extLst>
          </p:cNvPr>
          <p:cNvSpPr/>
          <p:nvPr/>
        </p:nvSpPr>
        <p:spPr>
          <a:xfrm>
            <a:off x="7486752" y="2705678"/>
            <a:ext cx="4592471" cy="2689282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658926" y="329184"/>
            <a:ext cx="7391400" cy="1033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/>
              <a:t>Front-Office</a:t>
            </a:r>
          </a:p>
          <a:p>
            <a:r>
              <a:rPr lang="en-US" sz="2800" dirty="0"/>
              <a:t>(Real-Time</a:t>
            </a:r>
            <a:r>
              <a:rPr lang="en-US" sz="2800" dirty="0" smtClean="0"/>
              <a:t>)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888963" y="1520471"/>
            <a:ext cx="1511928" cy="667096"/>
            <a:chOff x="9565827" y="1685063"/>
            <a:chExt cx="1511928" cy="667096"/>
          </a:xfrm>
        </p:grpSpPr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7B8004F6-DFCC-BA45-BE73-41C2EC459C5E}"/>
                </a:ext>
              </a:extLst>
            </p:cNvPr>
            <p:cNvSpPr/>
            <p:nvPr/>
          </p:nvSpPr>
          <p:spPr>
            <a:xfrm>
              <a:off x="9565827" y="1685063"/>
              <a:ext cx="1511928" cy="6670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TimesTen Master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="" xmlns:a16="http://schemas.microsoft.com/office/drawing/2014/main" id="{43A92048-B9CE-0E48-B786-391C5A0B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89103" y="1688677"/>
              <a:ext cx="428877" cy="111076"/>
            </a:xfrm>
            <a:prstGeom prst="rect">
              <a:avLst/>
            </a:prstGeom>
          </p:spPr>
        </p:pic>
      </p:grpSp>
      <p:sp>
        <p:nvSpPr>
          <p:cNvPr id="16" name="Freeform 15">
            <a:extLst>
              <a:ext uri="{FF2B5EF4-FFF2-40B4-BE49-F238E27FC236}">
                <a16:creationId xmlns="" xmlns:a16="http://schemas.microsoft.com/office/drawing/2014/main" id="{3710766B-B20D-9D48-A136-086A19037C17}"/>
              </a:ext>
            </a:extLst>
          </p:cNvPr>
          <p:cNvSpPr/>
          <p:nvPr/>
        </p:nvSpPr>
        <p:spPr>
          <a:xfrm flipH="1">
            <a:off x="8626604" y="2196712"/>
            <a:ext cx="46371" cy="1017932"/>
          </a:xfrm>
          <a:custGeom>
            <a:avLst/>
            <a:gdLst>
              <a:gd name="connsiteX0" fmla="*/ 0 w 0"/>
              <a:gd name="connsiteY0" fmla="*/ 0 h 1592580"/>
              <a:gd name="connsiteX1" fmla="*/ 0 w 0"/>
              <a:gd name="connsiteY1" fmla="*/ 1592580 h 159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92580">
                <a:moveTo>
                  <a:pt x="0" y="0"/>
                </a:moveTo>
                <a:lnTo>
                  <a:pt x="0" y="1592580"/>
                </a:lnTo>
              </a:path>
            </a:pathLst>
          </a:custGeom>
          <a:noFill/>
          <a:ln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652049DB-07B0-B948-82FA-FDBF81872B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069" y="3479744"/>
            <a:ext cx="1139606" cy="523851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softEdge rad="0"/>
          </a:effectLst>
        </p:spPr>
      </p:pic>
      <p:grpSp>
        <p:nvGrpSpPr>
          <p:cNvPr id="31" name="Group 30"/>
          <p:cNvGrpSpPr/>
          <p:nvPr/>
        </p:nvGrpSpPr>
        <p:grpSpPr>
          <a:xfrm>
            <a:off x="7876198" y="3215697"/>
            <a:ext cx="1524693" cy="649610"/>
            <a:chOff x="9667563" y="4699630"/>
            <a:chExt cx="1524693" cy="649610"/>
          </a:xfrm>
        </p:grpSpPr>
        <p:sp>
          <p:nvSpPr>
            <p:cNvPr id="11" name="Rounded Rectangle 10">
              <a:extLst>
                <a:ext uri="{FF2B5EF4-FFF2-40B4-BE49-F238E27FC236}">
                  <a16:creationId xmlns="" xmlns:a16="http://schemas.microsoft.com/office/drawing/2014/main" id="{5F05C358-929D-DD49-BE7C-38588138B3CD}"/>
                </a:ext>
              </a:extLst>
            </p:cNvPr>
            <p:cNvSpPr/>
            <p:nvPr/>
          </p:nvSpPr>
          <p:spPr>
            <a:xfrm>
              <a:off x="9667563" y="4699630"/>
              <a:ext cx="1524693" cy="64961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SyncMaster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xmlns="" id="{D318E9C6-79BB-184A-8183-C5E182237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59396" y="5034752"/>
              <a:ext cx="302487" cy="258324"/>
            </a:xfrm>
            <a:prstGeom prst="rect">
              <a:avLst/>
            </a:prstGeom>
          </p:spPr>
        </p:pic>
      </p:grp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xmlns="" id="{6DAED1B9-A247-3B42-910B-0D2B7A2C3E9D}"/>
              </a:ext>
            </a:extLst>
          </p:cNvPr>
          <p:cNvSpPr/>
          <p:nvPr/>
        </p:nvSpPr>
        <p:spPr>
          <a:xfrm>
            <a:off x="9807090" y="1511327"/>
            <a:ext cx="1979526" cy="68538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Gateway Trading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 flipH="1" flipV="1">
            <a:off x="7134675" y="3550819"/>
            <a:ext cx="854255" cy="914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10187694" y="4163047"/>
            <a:ext cx="1598922" cy="733295"/>
            <a:chOff x="1773936" y="1186945"/>
            <a:chExt cx="1598922" cy="733295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xmlns="" id="{634FE350-4D91-104E-8EF8-8A42B285B3C2}"/>
                </a:ext>
              </a:extLst>
            </p:cNvPr>
            <p:cNvSpPr/>
            <p:nvPr/>
          </p:nvSpPr>
          <p:spPr>
            <a:xfrm>
              <a:off x="1773936" y="1186945"/>
              <a:ext cx="1598922" cy="73329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b="1" dirty="0" err="1" smtClean="0">
                  <a:solidFill>
                    <a:schemeClr val="accent2">
                      <a:lumMod val="75000"/>
                    </a:schemeClr>
                  </a:solidFill>
                </a:rPr>
                <a:t>HomeTrade</a:t>
              </a:r>
              <a:endParaRPr 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xmlns="" id="{9E2205B0-9687-414B-B1D8-585C6D0D3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52529" y="1256990"/>
              <a:ext cx="302487" cy="258324"/>
            </a:xfrm>
            <a:prstGeom prst="rect">
              <a:avLst/>
            </a:prstGeom>
          </p:spPr>
        </p:pic>
      </p:grpSp>
      <p:grpSp>
        <p:nvGrpSpPr>
          <p:cNvPr id="39" name="Group 38"/>
          <p:cNvGrpSpPr/>
          <p:nvPr/>
        </p:nvGrpSpPr>
        <p:grpSpPr>
          <a:xfrm>
            <a:off x="10187694" y="3215697"/>
            <a:ext cx="1598922" cy="733295"/>
            <a:chOff x="1773936" y="1186945"/>
            <a:chExt cx="1598922" cy="733295"/>
          </a:xfrm>
        </p:grpSpPr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xmlns="" id="{634FE350-4D91-104E-8EF8-8A42B285B3C2}"/>
                </a:ext>
              </a:extLst>
            </p:cNvPr>
            <p:cNvSpPr/>
            <p:nvPr/>
          </p:nvSpPr>
          <p:spPr>
            <a:xfrm>
              <a:off x="1773936" y="1186945"/>
              <a:ext cx="1598922" cy="73329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accent2">
                      <a:lumMod val="75000"/>
                    </a:schemeClr>
                  </a:solidFill>
                </a:rPr>
                <a:t>NFO Group</a:t>
              </a:r>
              <a:endParaRPr 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xmlns="" id="{9E2205B0-9687-414B-B1D8-585C6D0D3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52529" y="1256990"/>
              <a:ext cx="302487" cy="258324"/>
            </a:xfrm>
            <a:prstGeom prst="rect">
              <a:avLst/>
            </a:prstGeom>
          </p:spPr>
        </p:pic>
      </p:grpSp>
      <p:cxnSp>
        <p:nvCxnSpPr>
          <p:cNvPr id="42" name="Straight Arrow Connector 41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stCxn id="25" idx="1"/>
            <a:endCxn id="7" idx="3"/>
          </p:cNvCxnSpPr>
          <p:nvPr/>
        </p:nvCxnSpPr>
        <p:spPr>
          <a:xfrm flipH="1">
            <a:off x="9400891" y="1854019"/>
            <a:ext cx="406199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7888963" y="4191272"/>
            <a:ext cx="1598922" cy="733295"/>
            <a:chOff x="1750659" y="915152"/>
            <a:chExt cx="1598922" cy="733295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xmlns="" id="{634FE350-4D91-104E-8EF8-8A42B285B3C2}"/>
                </a:ext>
              </a:extLst>
            </p:cNvPr>
            <p:cNvSpPr/>
            <p:nvPr/>
          </p:nvSpPr>
          <p:spPr>
            <a:xfrm>
              <a:off x="1750659" y="915152"/>
              <a:ext cx="1598922" cy="73329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accent2">
                      <a:lumMod val="75000"/>
                    </a:schemeClr>
                  </a:solidFill>
                </a:rPr>
                <a:t>Middle</a:t>
              </a:r>
              <a:endParaRPr 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xmlns="" id="{9E2205B0-9687-414B-B1D8-585C6D0D3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52529" y="1256990"/>
              <a:ext cx="302487" cy="258324"/>
            </a:xfrm>
            <a:prstGeom prst="rect">
              <a:avLst/>
            </a:prstGeom>
          </p:spPr>
        </p:pic>
      </p:grpSp>
      <p:sp>
        <p:nvSpPr>
          <p:cNvPr id="56" name="Can 55">
            <a:extLst>
              <a:ext uri="{FF2B5EF4-FFF2-40B4-BE49-F238E27FC236}">
                <a16:creationId xmlns:a16="http://schemas.microsoft.com/office/drawing/2014/main" xmlns="" id="{008C2FBF-2A22-7244-84CB-93F0035E5372}"/>
              </a:ext>
            </a:extLst>
          </p:cNvPr>
          <p:cNvSpPr/>
          <p:nvPr/>
        </p:nvSpPr>
        <p:spPr>
          <a:xfrm>
            <a:off x="6071326" y="1399853"/>
            <a:ext cx="987091" cy="908331"/>
          </a:xfrm>
          <a:prstGeom prst="can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xmlns="" id="{62DB2715-7A66-844B-967A-0A9D2EF9D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963" y="1875144"/>
            <a:ext cx="692527" cy="179360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stCxn id="56" idx="4"/>
            <a:endCxn id="7" idx="1"/>
          </p:cNvCxnSpPr>
          <p:nvPr/>
        </p:nvCxnSpPr>
        <p:spPr>
          <a:xfrm>
            <a:off x="7058417" y="1854019"/>
            <a:ext cx="83054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Grp="1" noChangeArrowheads="1"/>
          </p:cNvSpPr>
          <p:nvPr/>
        </p:nvSpPr>
        <p:spPr bwMode="auto">
          <a:xfrm>
            <a:off x="368020" y="1245444"/>
            <a:ext cx="4313708" cy="4597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smtClean="0"/>
              <a:t>Message Real-time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/>
              <a:t>Order, SMS Call/Force Sell, 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/>
              <a:t>Asset, Account Status, Dea</a:t>
            </a:r>
            <a:r>
              <a:rPr lang="en-US" sz="2000" dirty="0"/>
              <a:t>l</a:t>
            </a:r>
          </a:p>
          <a:p>
            <a:pPr>
              <a:lnSpc>
                <a:spcPct val="90000"/>
              </a:lnSpc>
            </a:pP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endParaRPr lang="en-US" dirty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smtClean="0"/>
              <a:t>XLA </a:t>
            </a:r>
            <a:r>
              <a:rPr lang="en-US" sz="2400" dirty="0" err="1" smtClean="0"/>
              <a:t>của</a:t>
            </a:r>
            <a:r>
              <a:rPr lang="en-US" sz="2400" dirty="0" smtClean="0"/>
              <a:t> </a:t>
            </a:r>
            <a:r>
              <a:rPr lang="en-US" sz="2400" dirty="0" err="1" smtClean="0"/>
              <a:t>TimesTen</a:t>
            </a:r>
            <a:endParaRPr lang="en-US" sz="2400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err="1" smtClean="0"/>
              <a:t>Hazelcast</a:t>
            </a:r>
            <a:r>
              <a:rPr lang="en-US" sz="2400" dirty="0" smtClean="0"/>
              <a:t>: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Open source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in-memory data grid based on Java.</a:t>
            </a:r>
            <a:endParaRPr lang="en-US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smtClean="0"/>
              <a:t>Kafka: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Open-source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stream-processing software platform</a:t>
            </a:r>
            <a:r>
              <a:rPr lang="en-US" sz="2400" dirty="0" smtClean="0"/>
              <a:t>  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xmlns="" id="{634FE350-4D91-104E-8EF8-8A42B285B3C2}"/>
              </a:ext>
            </a:extLst>
          </p:cNvPr>
          <p:cNvSpPr/>
          <p:nvPr/>
        </p:nvSpPr>
        <p:spPr>
          <a:xfrm>
            <a:off x="10297422" y="5552935"/>
            <a:ext cx="1598922" cy="73329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 err="1" smtClean="0">
                <a:solidFill>
                  <a:schemeClr val="accent2">
                    <a:lumMod val="75000"/>
                  </a:schemeClr>
                </a:solidFill>
              </a:rPr>
              <a:t>Redis-DataFeed</a:t>
            </a:r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endCxn id="63" idx="0"/>
          </p:cNvCxnSpPr>
          <p:nvPr/>
        </p:nvCxnSpPr>
        <p:spPr>
          <a:xfrm>
            <a:off x="11096883" y="4924567"/>
            <a:ext cx="0" cy="6283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>
            <a:extLst>
              <a:ext uri="{FF2B5EF4-FFF2-40B4-BE49-F238E27FC236}">
                <a16:creationId xmlns="" xmlns:a16="http://schemas.microsoft.com/office/drawing/2014/main" id="{E1A3B45D-376E-DF4C-BB55-785CD2E245BE}"/>
              </a:ext>
            </a:extLst>
          </p:cNvPr>
          <p:cNvSpPr/>
          <p:nvPr/>
        </p:nvSpPr>
        <p:spPr>
          <a:xfrm>
            <a:off x="6022215" y="2615055"/>
            <a:ext cx="1139606" cy="4345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 DataSync</a:t>
            </a:r>
          </a:p>
        </p:txBody>
      </p:sp>
      <p:sp>
        <p:nvSpPr>
          <p:cNvPr id="69" name="Freeform 68">
            <a:extLst>
              <a:ext uri="{FF2B5EF4-FFF2-40B4-BE49-F238E27FC236}">
                <a16:creationId xmlns="" xmlns:a16="http://schemas.microsoft.com/office/drawing/2014/main" id="{22802926-6BAB-0E42-87C8-F1C272315807}"/>
              </a:ext>
            </a:extLst>
          </p:cNvPr>
          <p:cNvSpPr/>
          <p:nvPr/>
        </p:nvSpPr>
        <p:spPr>
          <a:xfrm flipH="1">
            <a:off x="6414835" y="2308183"/>
            <a:ext cx="119632" cy="306871"/>
          </a:xfrm>
          <a:custGeom>
            <a:avLst/>
            <a:gdLst>
              <a:gd name="connsiteX0" fmla="*/ 0 w 0"/>
              <a:gd name="connsiteY0" fmla="*/ 0 h 1592580"/>
              <a:gd name="connsiteX1" fmla="*/ 0 w 0"/>
              <a:gd name="connsiteY1" fmla="*/ 1592580 h 159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92580">
                <a:moveTo>
                  <a:pt x="0" y="0"/>
                </a:moveTo>
                <a:lnTo>
                  <a:pt x="0" y="1592580"/>
                </a:lnTo>
              </a:path>
            </a:pathLst>
          </a:custGeom>
          <a:noFill/>
          <a:ln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Freeform 72">
            <a:extLst>
              <a:ext uri="{FF2B5EF4-FFF2-40B4-BE49-F238E27FC236}">
                <a16:creationId xmlns="" xmlns:a16="http://schemas.microsoft.com/office/drawing/2014/main" id="{22802926-6BAB-0E42-87C8-F1C272315807}"/>
              </a:ext>
            </a:extLst>
          </p:cNvPr>
          <p:cNvSpPr/>
          <p:nvPr/>
        </p:nvSpPr>
        <p:spPr>
          <a:xfrm>
            <a:off x="6488748" y="3049621"/>
            <a:ext cx="45719" cy="418365"/>
          </a:xfrm>
          <a:custGeom>
            <a:avLst/>
            <a:gdLst>
              <a:gd name="connsiteX0" fmla="*/ 0 w 0"/>
              <a:gd name="connsiteY0" fmla="*/ 0 h 1592580"/>
              <a:gd name="connsiteX1" fmla="*/ 0 w 0"/>
              <a:gd name="connsiteY1" fmla="*/ 1592580 h 159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92580">
                <a:moveTo>
                  <a:pt x="0" y="0"/>
                </a:moveTo>
                <a:lnTo>
                  <a:pt x="0" y="1592580"/>
                </a:lnTo>
              </a:path>
            </a:pathLst>
          </a:custGeom>
          <a:noFill/>
          <a:ln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xmlns="" id="{634FE350-4D91-104E-8EF8-8A42B285B3C2}"/>
              </a:ext>
            </a:extLst>
          </p:cNvPr>
          <p:cNvSpPr/>
          <p:nvPr/>
        </p:nvSpPr>
        <p:spPr>
          <a:xfrm>
            <a:off x="5976781" y="4424786"/>
            <a:ext cx="1166752" cy="73329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 smtClean="0">
                <a:solidFill>
                  <a:schemeClr val="accent2">
                    <a:lumMod val="75000"/>
                  </a:schemeClr>
                </a:solidFill>
              </a:rPr>
              <a:t>Other</a:t>
            </a:r>
            <a:endParaRPr 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stCxn id="17" idx="2"/>
            <a:endCxn id="74" idx="0"/>
          </p:cNvCxnSpPr>
          <p:nvPr/>
        </p:nvCxnSpPr>
        <p:spPr>
          <a:xfrm flipH="1">
            <a:off x="6560157" y="4003595"/>
            <a:ext cx="4715" cy="4211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 flipV="1">
            <a:off x="6609852" y="3049621"/>
            <a:ext cx="0" cy="4301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 flipV="1">
            <a:off x="6711242" y="2308185"/>
            <a:ext cx="0" cy="3068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31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>
            <a:extLst>
              <a:ext uri="{FF2B5EF4-FFF2-40B4-BE49-F238E27FC236}">
                <a16:creationId xmlns="" xmlns:a16="http://schemas.microsoft.com/office/drawing/2014/main" id="{F71E1AAB-3F87-234E-9FAE-38144F7188A4}"/>
              </a:ext>
            </a:extLst>
          </p:cNvPr>
          <p:cNvSpPr/>
          <p:nvPr/>
        </p:nvSpPr>
        <p:spPr>
          <a:xfrm>
            <a:off x="9791700" y="1755670"/>
            <a:ext cx="2221991" cy="2918096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CE268592-F1EB-D542-BB93-C5F578DC8AC3}"/>
              </a:ext>
            </a:extLst>
          </p:cNvPr>
          <p:cNvCxnSpPr>
            <a:cxnSpLocks/>
          </p:cNvCxnSpPr>
          <p:nvPr/>
        </p:nvCxnSpPr>
        <p:spPr>
          <a:xfrm flipH="1">
            <a:off x="6563943" y="2366173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75063C3B-C8D9-A841-9DB2-CCC8BC77C3BE}"/>
              </a:ext>
            </a:extLst>
          </p:cNvPr>
          <p:cNvSpPr txBox="1"/>
          <p:nvPr/>
        </p:nvSpPr>
        <p:spPr>
          <a:xfrm>
            <a:off x="6357976" y="2050959"/>
            <a:ext cx="72427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xmlns="" id="{5F2C76BD-D86D-4E4F-B0A0-A49A8C1A0CE0}"/>
              </a:ext>
            </a:extLst>
          </p:cNvPr>
          <p:cNvSpPr/>
          <p:nvPr/>
        </p:nvSpPr>
        <p:spPr>
          <a:xfrm>
            <a:off x="10197133" y="2136141"/>
            <a:ext cx="1571195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Internal 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Gateway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3" name="Can 82">
            <a:extLst>
              <a:ext uri="{FF2B5EF4-FFF2-40B4-BE49-F238E27FC236}">
                <a16:creationId xmlns:a16="http://schemas.microsoft.com/office/drawing/2014/main" xmlns="" id="{008C2FBF-2A22-7244-84CB-93F0035E5372}"/>
              </a:ext>
            </a:extLst>
          </p:cNvPr>
          <p:cNvSpPr/>
          <p:nvPr/>
        </p:nvSpPr>
        <p:spPr>
          <a:xfrm>
            <a:off x="10502433" y="3544705"/>
            <a:ext cx="987091" cy="908331"/>
          </a:xfrm>
          <a:prstGeom prst="can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xmlns="" id="{62DB2715-7A66-844B-967A-0A9D2EF9D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6872" y="3909190"/>
            <a:ext cx="692527" cy="17936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0213177" y="2705516"/>
            <a:ext cx="1511928" cy="667096"/>
            <a:chOff x="10153841" y="2726931"/>
            <a:chExt cx="1511928" cy="667096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xmlns="" id="{7B8004F6-DFCC-BA45-BE73-41C2EC459C5E}"/>
                </a:ext>
              </a:extLst>
            </p:cNvPr>
            <p:cNvSpPr/>
            <p:nvPr/>
          </p:nvSpPr>
          <p:spPr>
            <a:xfrm>
              <a:off x="10153841" y="2726931"/>
              <a:ext cx="1511928" cy="6670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TimesTen Master</a:t>
              </a:r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xmlns="" id="{43A92048-B9CE-0E48-B786-391C5A0B1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28659" y="2771703"/>
              <a:ext cx="428877" cy="111076"/>
            </a:xfrm>
            <a:prstGeom prst="rect">
              <a:avLst/>
            </a:prstGeom>
          </p:spPr>
        </p:pic>
      </p:grp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xmlns="" id="{634FE350-4D91-104E-8EF8-8A42B285B3C2}"/>
              </a:ext>
            </a:extLst>
          </p:cNvPr>
          <p:cNvSpPr/>
          <p:nvPr/>
        </p:nvSpPr>
        <p:spPr>
          <a:xfrm>
            <a:off x="6876288" y="1755670"/>
            <a:ext cx="1391038" cy="124968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NFO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xmlns="" id="{8E030107-857F-084B-B724-83F9F8B0FE0E}"/>
              </a:ext>
            </a:extLst>
          </p:cNvPr>
          <p:cNvSpPr/>
          <p:nvPr/>
        </p:nvSpPr>
        <p:spPr>
          <a:xfrm>
            <a:off x="7273964" y="2620598"/>
            <a:ext cx="724276" cy="34099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/>
              <a:t>TimesTen Sub</a:t>
            </a:r>
          </a:p>
        </p:txBody>
      </p:sp>
      <p:pic>
        <p:nvPicPr>
          <p:cNvPr id="103" name="Picture 102">
            <a:extLst>
              <a:ext uri="{FF2B5EF4-FFF2-40B4-BE49-F238E27FC236}">
                <a16:creationId xmlns:a16="http://schemas.microsoft.com/office/drawing/2014/main" xmlns="" id="{6A8EF2C1-2140-CF4F-A23A-6DA66F314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024702" y="2747889"/>
            <a:ext cx="358636" cy="91265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xmlns="" id="{9E2205B0-9687-414B-B1D8-585C6D0D3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0563" y="1805204"/>
            <a:ext cx="302487" cy="258324"/>
          </a:xfrm>
          <a:prstGeom prst="rect">
            <a:avLst/>
          </a:prstGeom>
        </p:spPr>
      </p:pic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xmlns="" id="{6E134252-B0EC-794C-B14F-DC7D79621208}"/>
              </a:ext>
            </a:extLst>
          </p:cNvPr>
          <p:cNvSpPr/>
          <p:nvPr/>
        </p:nvSpPr>
        <p:spPr>
          <a:xfrm>
            <a:off x="4504461" y="1702817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HT Service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xmlns="" id="{B9F4A09A-0F2E-8E40-B660-6A9074BECADE}"/>
              </a:ext>
            </a:extLst>
          </p:cNvPr>
          <p:cNvCxnSpPr>
            <a:cxnSpLocks/>
          </p:cNvCxnSpPr>
          <p:nvPr/>
        </p:nvCxnSpPr>
        <p:spPr>
          <a:xfrm flipH="1">
            <a:off x="4198847" y="1903527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4538119" y="3564304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WT Service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xmlns="" id="{314C3672-73C7-CB40-A846-EC198D37B874}"/>
              </a:ext>
            </a:extLst>
          </p:cNvPr>
          <p:cNvCxnSpPr>
            <a:cxnSpLocks/>
          </p:cNvCxnSpPr>
          <p:nvPr/>
        </p:nvCxnSpPr>
        <p:spPr>
          <a:xfrm flipH="1">
            <a:off x="4232505" y="3765014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ectangle 147"/>
          <p:cNvSpPr>
            <a:spLocks noGrp="1" noChangeArrowheads="1"/>
          </p:cNvSpPr>
          <p:nvPr/>
        </p:nvSpPr>
        <p:spPr bwMode="auto">
          <a:xfrm>
            <a:off x="2400300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smtClean="0"/>
              <a:t>Front-Office</a:t>
            </a:r>
            <a:endParaRPr lang="en-US" dirty="0"/>
          </a:p>
          <a:p>
            <a:r>
              <a:rPr lang="en-US" sz="2800" dirty="0" smtClean="0"/>
              <a:t>(Scale &amp; Load balance)</a:t>
            </a:r>
            <a:endParaRPr lang="en-US" sz="2800" dirty="0"/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endCxn id="144" idx="1"/>
          </p:cNvCxnSpPr>
          <p:nvPr/>
        </p:nvCxnSpPr>
        <p:spPr>
          <a:xfrm>
            <a:off x="8267326" y="2352687"/>
            <a:ext cx="1524374" cy="8620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 flipV="1">
            <a:off x="5323682" y="2523329"/>
            <a:ext cx="1159414" cy="678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xmlns="" id="{6E134252-B0EC-794C-B14F-DC7D79621208}"/>
              </a:ext>
            </a:extLst>
          </p:cNvPr>
          <p:cNvSpPr/>
          <p:nvPr/>
        </p:nvSpPr>
        <p:spPr>
          <a:xfrm>
            <a:off x="4504460" y="2316333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HT Service</a:t>
            </a: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xmlns="" id="{B9F4A09A-0F2E-8E40-B660-6A9074BECADE}"/>
              </a:ext>
            </a:extLst>
          </p:cNvPr>
          <p:cNvCxnSpPr>
            <a:cxnSpLocks/>
          </p:cNvCxnSpPr>
          <p:nvPr/>
        </p:nvCxnSpPr>
        <p:spPr>
          <a:xfrm flipH="1">
            <a:off x="4198846" y="2517043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xmlns="" id="{6E134252-B0EC-794C-B14F-DC7D79621208}"/>
              </a:ext>
            </a:extLst>
          </p:cNvPr>
          <p:cNvSpPr/>
          <p:nvPr/>
        </p:nvSpPr>
        <p:spPr>
          <a:xfrm>
            <a:off x="4511192" y="2923093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HT Service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xmlns="" id="{B9F4A09A-0F2E-8E40-B660-6A9074BECADE}"/>
              </a:ext>
            </a:extLst>
          </p:cNvPr>
          <p:cNvCxnSpPr>
            <a:cxnSpLocks/>
          </p:cNvCxnSpPr>
          <p:nvPr/>
        </p:nvCxnSpPr>
        <p:spPr>
          <a:xfrm flipH="1">
            <a:off x="4205578" y="3123803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ounded Rectangle 137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4524655" y="4149520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WT Service</a:t>
            </a:r>
          </a:p>
        </p:txBody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xmlns="" id="{314C3672-73C7-CB40-A846-EC198D37B874}"/>
              </a:ext>
            </a:extLst>
          </p:cNvPr>
          <p:cNvCxnSpPr>
            <a:cxnSpLocks/>
          </p:cNvCxnSpPr>
          <p:nvPr/>
        </p:nvCxnSpPr>
        <p:spPr>
          <a:xfrm flipH="1">
            <a:off x="4219041" y="4350230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xmlns="" id="{D584D2B1-90F5-1845-9CA2-7753D36E4937}"/>
              </a:ext>
            </a:extLst>
          </p:cNvPr>
          <p:cNvSpPr/>
          <p:nvPr/>
        </p:nvSpPr>
        <p:spPr>
          <a:xfrm>
            <a:off x="4524654" y="4734736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WT Service</a:t>
            </a:r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xmlns="" id="{314C3672-73C7-CB40-A846-EC198D37B874}"/>
              </a:ext>
            </a:extLst>
          </p:cNvPr>
          <p:cNvCxnSpPr>
            <a:cxnSpLocks/>
          </p:cNvCxnSpPr>
          <p:nvPr/>
        </p:nvCxnSpPr>
        <p:spPr>
          <a:xfrm flipH="1">
            <a:off x="4219040" y="4935446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>
            <a:off x="5293121" y="1979079"/>
            <a:ext cx="1189975" cy="3321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 flipV="1">
            <a:off x="5323682" y="2426061"/>
            <a:ext cx="1159414" cy="19453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xmlns="" id="{CE268592-F1EB-D542-BB93-C5F578DC8AC3}"/>
              </a:ext>
            </a:extLst>
          </p:cNvPr>
          <p:cNvCxnSpPr>
            <a:cxnSpLocks/>
          </p:cNvCxnSpPr>
          <p:nvPr/>
        </p:nvCxnSpPr>
        <p:spPr>
          <a:xfrm flipH="1">
            <a:off x="6542895" y="3860607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xmlns="" id="{75063C3B-C8D9-A841-9DB2-CCC8BC77C3BE}"/>
              </a:ext>
            </a:extLst>
          </p:cNvPr>
          <p:cNvSpPr txBox="1"/>
          <p:nvPr/>
        </p:nvSpPr>
        <p:spPr>
          <a:xfrm>
            <a:off x="6336928" y="3545393"/>
            <a:ext cx="72427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xmlns="" id="{634FE350-4D91-104E-8EF8-8A42B285B3C2}"/>
              </a:ext>
            </a:extLst>
          </p:cNvPr>
          <p:cNvSpPr/>
          <p:nvPr/>
        </p:nvSpPr>
        <p:spPr>
          <a:xfrm>
            <a:off x="6855240" y="3250104"/>
            <a:ext cx="1391038" cy="124968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NFO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xmlns="" id="{8E030107-857F-084B-B724-83F9F8B0FE0E}"/>
              </a:ext>
            </a:extLst>
          </p:cNvPr>
          <p:cNvSpPr/>
          <p:nvPr/>
        </p:nvSpPr>
        <p:spPr>
          <a:xfrm>
            <a:off x="7252916" y="4115032"/>
            <a:ext cx="724276" cy="34099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/>
              <a:t>TimesTen Sub</a:t>
            </a:r>
          </a:p>
        </p:txBody>
      </p:sp>
      <p:pic>
        <p:nvPicPr>
          <p:cNvPr id="150" name="Picture 149">
            <a:extLst>
              <a:ext uri="{FF2B5EF4-FFF2-40B4-BE49-F238E27FC236}">
                <a16:creationId xmlns:a16="http://schemas.microsoft.com/office/drawing/2014/main" xmlns="" id="{6A8EF2C1-2140-CF4F-A23A-6DA66F314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003654" y="4242323"/>
            <a:ext cx="358636" cy="91265"/>
          </a:xfrm>
          <a:prstGeom prst="rect">
            <a:avLst/>
          </a:prstGeom>
        </p:spPr>
      </p:pic>
      <p:pic>
        <p:nvPicPr>
          <p:cNvPr id="151" name="Picture 150">
            <a:extLst>
              <a:ext uri="{FF2B5EF4-FFF2-40B4-BE49-F238E27FC236}">
                <a16:creationId xmlns:a16="http://schemas.microsoft.com/office/drawing/2014/main" xmlns="" id="{9E2205B0-9687-414B-B1D8-585C6D0D3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9515" y="3299638"/>
            <a:ext cx="302487" cy="258324"/>
          </a:xfrm>
          <a:prstGeom prst="rect">
            <a:avLst/>
          </a:prstGeom>
        </p:spPr>
      </p:pic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xmlns="" id="{CE268592-F1EB-D542-BB93-C5F578DC8AC3}"/>
              </a:ext>
            </a:extLst>
          </p:cNvPr>
          <p:cNvCxnSpPr>
            <a:cxnSpLocks/>
          </p:cNvCxnSpPr>
          <p:nvPr/>
        </p:nvCxnSpPr>
        <p:spPr>
          <a:xfrm flipH="1">
            <a:off x="6542894" y="5445351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xmlns="" id="{75063C3B-C8D9-A841-9DB2-CCC8BC77C3BE}"/>
              </a:ext>
            </a:extLst>
          </p:cNvPr>
          <p:cNvSpPr txBox="1"/>
          <p:nvPr/>
        </p:nvSpPr>
        <p:spPr>
          <a:xfrm>
            <a:off x="6336927" y="5130137"/>
            <a:ext cx="72427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sp>
        <p:nvSpPr>
          <p:cNvPr id="154" name="Rounded Rectangle 153">
            <a:extLst>
              <a:ext uri="{FF2B5EF4-FFF2-40B4-BE49-F238E27FC236}">
                <a16:creationId xmlns:a16="http://schemas.microsoft.com/office/drawing/2014/main" xmlns="" id="{634FE350-4D91-104E-8EF8-8A42B285B3C2}"/>
              </a:ext>
            </a:extLst>
          </p:cNvPr>
          <p:cNvSpPr/>
          <p:nvPr/>
        </p:nvSpPr>
        <p:spPr>
          <a:xfrm>
            <a:off x="6855239" y="4834848"/>
            <a:ext cx="1391038" cy="124968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NFO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xmlns="" id="{8E030107-857F-084B-B724-83F9F8B0FE0E}"/>
              </a:ext>
            </a:extLst>
          </p:cNvPr>
          <p:cNvSpPr/>
          <p:nvPr/>
        </p:nvSpPr>
        <p:spPr>
          <a:xfrm>
            <a:off x="7252915" y="5699776"/>
            <a:ext cx="724276" cy="34099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dirty="0"/>
              <a:t>TimesTen Sub</a:t>
            </a:r>
          </a:p>
        </p:txBody>
      </p:sp>
      <p:pic>
        <p:nvPicPr>
          <p:cNvPr id="156" name="Picture 155">
            <a:extLst>
              <a:ext uri="{FF2B5EF4-FFF2-40B4-BE49-F238E27FC236}">
                <a16:creationId xmlns:a16="http://schemas.microsoft.com/office/drawing/2014/main" xmlns="" id="{6A8EF2C1-2140-CF4F-A23A-6DA66F314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003653" y="5827067"/>
            <a:ext cx="358636" cy="91265"/>
          </a:xfrm>
          <a:prstGeom prst="rect">
            <a:avLst/>
          </a:prstGeom>
        </p:spPr>
      </p:pic>
      <p:pic>
        <p:nvPicPr>
          <p:cNvPr id="157" name="Picture 156">
            <a:extLst>
              <a:ext uri="{FF2B5EF4-FFF2-40B4-BE49-F238E27FC236}">
                <a16:creationId xmlns:a16="http://schemas.microsoft.com/office/drawing/2014/main" xmlns="" id="{9E2205B0-9687-414B-B1D8-585C6D0D3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9514" y="4884382"/>
            <a:ext cx="302487" cy="258324"/>
          </a:xfrm>
          <a:prstGeom prst="rect">
            <a:avLst/>
          </a:prstGeom>
        </p:spPr>
      </p:pic>
      <p:cxnSp>
        <p:nvCxnSpPr>
          <p:cNvPr id="158" name="Straight Arrow Connector 157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endCxn id="144" idx="1"/>
          </p:cNvCxnSpPr>
          <p:nvPr/>
        </p:nvCxnSpPr>
        <p:spPr>
          <a:xfrm flipV="1">
            <a:off x="8267326" y="3214718"/>
            <a:ext cx="1524374" cy="6774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endCxn id="144" idx="1"/>
          </p:cNvCxnSpPr>
          <p:nvPr/>
        </p:nvCxnSpPr>
        <p:spPr>
          <a:xfrm flipV="1">
            <a:off x="8244279" y="3214718"/>
            <a:ext cx="1547421" cy="21375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>
            <a:off x="5330413" y="3672866"/>
            <a:ext cx="1152683" cy="1660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 flipV="1">
            <a:off x="5343878" y="3909190"/>
            <a:ext cx="1139218" cy="3920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>
            <a:off x="5310219" y="4897622"/>
            <a:ext cx="1139218" cy="4546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ounded Rectangle 162">
            <a:extLst>
              <a:ext uri="{FF2B5EF4-FFF2-40B4-BE49-F238E27FC236}">
                <a16:creationId xmlns="" xmlns:a16="http://schemas.microsoft.com/office/drawing/2014/main" id="{634FE350-4D91-104E-8EF8-8A42B285B3C2}"/>
              </a:ext>
            </a:extLst>
          </p:cNvPr>
          <p:cNvSpPr/>
          <p:nvPr/>
        </p:nvSpPr>
        <p:spPr>
          <a:xfrm>
            <a:off x="3428580" y="1529804"/>
            <a:ext cx="770266" cy="393192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F5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xmlns="" id="{2B72C5B4-9B0C-5745-9230-C1BEB6AA245F}"/>
              </a:ext>
            </a:extLst>
          </p:cNvPr>
          <p:cNvSpPr/>
          <p:nvPr/>
        </p:nvSpPr>
        <p:spPr>
          <a:xfrm>
            <a:off x="1170432" y="2928113"/>
            <a:ext cx="1545336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err="1" smtClean="0"/>
              <a:t>HomeTrade</a:t>
            </a:r>
            <a:r>
              <a:rPr lang="en-US" sz="1200" dirty="0" smtClean="0"/>
              <a:t> Client</a:t>
            </a:r>
            <a:endParaRPr lang="en-US" sz="1200" dirty="0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xmlns="" id="{74E6365D-B144-A04F-B56F-B848F969745B}"/>
              </a:ext>
            </a:extLst>
          </p:cNvPr>
          <p:cNvSpPr/>
          <p:nvPr/>
        </p:nvSpPr>
        <p:spPr>
          <a:xfrm>
            <a:off x="1170432" y="3524867"/>
            <a:ext cx="1545336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err="1" smtClean="0"/>
              <a:t>WebTrade</a:t>
            </a:r>
            <a:r>
              <a:rPr lang="en-US" sz="1200" dirty="0" smtClean="0"/>
              <a:t> Client</a:t>
            </a:r>
            <a:endParaRPr lang="en-US" sz="1200" dirty="0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xmlns="" id="{3518AAD8-F333-F147-88C5-A2092D73FE4A}"/>
              </a:ext>
            </a:extLst>
          </p:cNvPr>
          <p:cNvSpPr/>
          <p:nvPr/>
        </p:nvSpPr>
        <p:spPr>
          <a:xfrm>
            <a:off x="1183980" y="5617750"/>
            <a:ext cx="1531788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Broker Desk (BD)</a:t>
            </a:r>
          </a:p>
        </p:txBody>
      </p:sp>
      <p:sp>
        <p:nvSpPr>
          <p:cNvPr id="167" name="Rounded Rectangle 166">
            <a:extLst>
              <a:ext uri="{FF2B5EF4-FFF2-40B4-BE49-F238E27FC236}">
                <a16:creationId xmlns:a16="http://schemas.microsoft.com/office/drawing/2014/main" xmlns="" id="{5C435A49-3EF5-EC46-B587-12F29DD2305A}"/>
              </a:ext>
            </a:extLst>
          </p:cNvPr>
          <p:cNvSpPr/>
          <p:nvPr/>
        </p:nvSpPr>
        <p:spPr>
          <a:xfrm>
            <a:off x="4511191" y="5655416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Middle</a:t>
            </a:r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xmlns="" id="{22364465-9790-8B47-B6BD-7FFEFDB1C4AB}"/>
              </a:ext>
            </a:extLst>
          </p:cNvPr>
          <p:cNvCxnSpPr>
            <a:cxnSpLocks/>
          </p:cNvCxnSpPr>
          <p:nvPr/>
        </p:nvCxnSpPr>
        <p:spPr>
          <a:xfrm flipH="1">
            <a:off x="4192115" y="5872699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Freeform 168">
            <a:extLst>
              <a:ext uri="{FF2B5EF4-FFF2-40B4-BE49-F238E27FC236}">
                <a16:creationId xmlns:a16="http://schemas.microsoft.com/office/drawing/2014/main" xmlns="" id="{B5C70F0D-0EBC-8D4F-9A2B-D94AFB2DB9AA}"/>
              </a:ext>
            </a:extLst>
          </p:cNvPr>
          <p:cNvSpPr/>
          <p:nvPr/>
        </p:nvSpPr>
        <p:spPr>
          <a:xfrm>
            <a:off x="2715768" y="5866765"/>
            <a:ext cx="1362456" cy="45719"/>
          </a:xfrm>
          <a:custGeom>
            <a:avLst/>
            <a:gdLst>
              <a:gd name="connsiteX0" fmla="*/ 0 w 1186004"/>
              <a:gd name="connsiteY0" fmla="*/ 0 h 0"/>
              <a:gd name="connsiteX1" fmla="*/ 1186004 w 118600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86004">
                <a:moveTo>
                  <a:pt x="0" y="0"/>
                </a:moveTo>
                <a:lnTo>
                  <a:pt x="1186004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70" name="Straight Arrow Connector 169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 flipV="1">
            <a:off x="5310219" y="5461724"/>
            <a:ext cx="1139218" cy="3954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xmlns="" id="{B9F4A09A-0F2E-8E40-B660-6A9074BECADE}"/>
              </a:ext>
            </a:extLst>
          </p:cNvPr>
          <p:cNvCxnSpPr>
            <a:cxnSpLocks/>
          </p:cNvCxnSpPr>
          <p:nvPr/>
        </p:nvCxnSpPr>
        <p:spPr>
          <a:xfrm flipH="1">
            <a:off x="3105478" y="3159512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TextBox 171">
            <a:extLst>
              <a:ext uri="{FF2B5EF4-FFF2-40B4-BE49-F238E27FC236}">
                <a16:creationId xmlns:a16="http://schemas.microsoft.com/office/drawing/2014/main" xmlns="" id="{1F372B81-AFB2-C54A-930C-32377B60D592}"/>
              </a:ext>
            </a:extLst>
          </p:cNvPr>
          <p:cNvSpPr txBox="1"/>
          <p:nvPr/>
        </p:nvSpPr>
        <p:spPr>
          <a:xfrm>
            <a:off x="2953135" y="3212565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xmlns="" id="{EB2681CE-5A43-C342-9644-88305430E994}"/>
              </a:ext>
            </a:extLst>
          </p:cNvPr>
          <p:cNvCxnSpPr>
            <a:cxnSpLocks/>
          </p:cNvCxnSpPr>
          <p:nvPr/>
        </p:nvCxnSpPr>
        <p:spPr>
          <a:xfrm>
            <a:off x="2765399" y="3160805"/>
            <a:ext cx="279378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xmlns="" id="{1F372B81-AFB2-C54A-930C-32377B60D592}"/>
              </a:ext>
            </a:extLst>
          </p:cNvPr>
          <p:cNvSpPr txBox="1"/>
          <p:nvPr/>
        </p:nvSpPr>
        <p:spPr>
          <a:xfrm>
            <a:off x="2872478" y="3672866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xmlns="" id="{B9F4A09A-0F2E-8E40-B660-6A9074BECADE}"/>
              </a:ext>
            </a:extLst>
          </p:cNvPr>
          <p:cNvCxnSpPr>
            <a:cxnSpLocks/>
          </p:cNvCxnSpPr>
          <p:nvPr/>
        </p:nvCxnSpPr>
        <p:spPr>
          <a:xfrm flipH="1">
            <a:off x="3071548" y="3637726"/>
            <a:ext cx="312345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xmlns="" id="{EB2681CE-5A43-C342-9644-88305430E994}"/>
              </a:ext>
            </a:extLst>
          </p:cNvPr>
          <p:cNvCxnSpPr>
            <a:cxnSpLocks/>
          </p:cNvCxnSpPr>
          <p:nvPr/>
        </p:nvCxnSpPr>
        <p:spPr>
          <a:xfrm>
            <a:off x="2731469" y="3639019"/>
            <a:ext cx="279378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380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 227">
            <a:extLst>
              <a:ext uri="{FF2B5EF4-FFF2-40B4-BE49-F238E27FC236}">
                <a16:creationId xmlns:a16="http://schemas.microsoft.com/office/drawing/2014/main" xmlns="" id="{F71E1AAB-3F87-234E-9FAE-38144F7188A4}"/>
              </a:ext>
            </a:extLst>
          </p:cNvPr>
          <p:cNvSpPr/>
          <p:nvPr/>
        </p:nvSpPr>
        <p:spPr>
          <a:xfrm>
            <a:off x="3879143" y="2410925"/>
            <a:ext cx="5926882" cy="3362849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xmlns="" id="{F71E1AAB-3F87-234E-9FAE-38144F7188A4}"/>
              </a:ext>
            </a:extLst>
          </p:cNvPr>
          <p:cNvSpPr/>
          <p:nvPr/>
        </p:nvSpPr>
        <p:spPr>
          <a:xfrm>
            <a:off x="356850" y="474814"/>
            <a:ext cx="3813134" cy="1531186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xmlns="" id="{5F05C358-929D-DD49-BE7C-38588138B3CD}"/>
              </a:ext>
            </a:extLst>
          </p:cNvPr>
          <p:cNvSpPr/>
          <p:nvPr/>
        </p:nvSpPr>
        <p:spPr>
          <a:xfrm>
            <a:off x="2854735" y="1407761"/>
            <a:ext cx="1139606" cy="4345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SyncMaster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xmlns="" id="{4AE1B9D6-4CDB-AB47-9500-64BD6233E061}"/>
              </a:ext>
            </a:extLst>
          </p:cNvPr>
          <p:cNvSpPr/>
          <p:nvPr/>
        </p:nvSpPr>
        <p:spPr>
          <a:xfrm>
            <a:off x="2866765" y="652978"/>
            <a:ext cx="1139606" cy="4345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diMaster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xmlns="" id="{322031B8-F5E0-B04B-8FB7-08BCBFA87BB2}"/>
              </a:ext>
            </a:extLst>
          </p:cNvPr>
          <p:cNvSpPr/>
          <p:nvPr/>
        </p:nvSpPr>
        <p:spPr>
          <a:xfrm>
            <a:off x="8659786" y="683313"/>
            <a:ext cx="805759" cy="434566"/>
          </a:xfrm>
          <a:prstGeom prst="roundRect">
            <a:avLst/>
          </a:prstGeom>
          <a:solidFill>
            <a:srgbClr val="E6B0D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rgbClr val="7030A0"/>
                </a:solidFill>
              </a:rPr>
              <a:t>Infogate PS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xmlns="" id="{6B7FC3D2-9906-6445-8F70-C8C6B7A39F9F}"/>
              </a:ext>
            </a:extLst>
          </p:cNvPr>
          <p:cNvCxnSpPr>
            <a:stCxn id="72" idx="3"/>
          </p:cNvCxnSpPr>
          <p:nvPr/>
        </p:nvCxnSpPr>
        <p:spPr>
          <a:xfrm>
            <a:off x="9465545" y="900596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xmlns="" id="{C0CFE927-4757-1140-87E7-40B8D89D5286}"/>
              </a:ext>
            </a:extLst>
          </p:cNvPr>
          <p:cNvCxnSpPr>
            <a:cxnSpLocks/>
          </p:cNvCxnSpPr>
          <p:nvPr/>
        </p:nvCxnSpPr>
        <p:spPr>
          <a:xfrm flipH="1">
            <a:off x="8347441" y="896069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89487A9D-5309-8E4B-B9E3-9C4F32213C79}"/>
              </a:ext>
            </a:extLst>
          </p:cNvPr>
          <p:cNvSpPr txBox="1"/>
          <p:nvPr/>
        </p:nvSpPr>
        <p:spPr>
          <a:xfrm>
            <a:off x="8134681" y="593262"/>
            <a:ext cx="409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F89454AA-C0C3-EE47-900C-FC0A624C42B3}"/>
              </a:ext>
            </a:extLst>
          </p:cNvPr>
          <p:cNvSpPr txBox="1"/>
          <p:nvPr/>
        </p:nvSpPr>
        <p:spPr>
          <a:xfrm>
            <a:off x="9580977" y="577434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xmlns="" id="{7D93A08C-8AF6-6944-A339-1104628A12C7}"/>
              </a:ext>
            </a:extLst>
          </p:cNvPr>
          <p:cNvSpPr/>
          <p:nvPr/>
        </p:nvSpPr>
        <p:spPr>
          <a:xfrm>
            <a:off x="8659786" y="1473453"/>
            <a:ext cx="805759" cy="434566"/>
          </a:xfrm>
          <a:prstGeom prst="roundRect">
            <a:avLst/>
          </a:prstGeom>
          <a:solidFill>
            <a:srgbClr val="E6B0D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rgbClr val="7030A0"/>
                </a:solidFill>
              </a:rPr>
              <a:t>Infogate NY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xmlns="" id="{7413C78C-AF71-7F43-AEB0-1AC68AEFDFAB}"/>
              </a:ext>
            </a:extLst>
          </p:cNvPr>
          <p:cNvCxnSpPr>
            <a:cxnSpLocks/>
          </p:cNvCxnSpPr>
          <p:nvPr/>
        </p:nvCxnSpPr>
        <p:spPr>
          <a:xfrm>
            <a:off x="9465545" y="1591676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xmlns="" id="{D02D344A-04F0-D948-8FC5-C51FC56B178F}"/>
              </a:ext>
            </a:extLst>
          </p:cNvPr>
          <p:cNvCxnSpPr>
            <a:cxnSpLocks/>
          </p:cNvCxnSpPr>
          <p:nvPr/>
        </p:nvCxnSpPr>
        <p:spPr>
          <a:xfrm flipH="1">
            <a:off x="8347441" y="1686209"/>
            <a:ext cx="312345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xmlns="" id="{E6B99411-699F-7D46-979B-7675D5CE59A1}"/>
              </a:ext>
            </a:extLst>
          </p:cNvPr>
          <p:cNvSpPr txBox="1"/>
          <p:nvPr/>
        </p:nvSpPr>
        <p:spPr>
          <a:xfrm>
            <a:off x="8134681" y="1383402"/>
            <a:ext cx="409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Server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xmlns="" id="{C9A2DB10-54E4-CD42-A9DF-FD82476F54E4}"/>
              </a:ext>
            </a:extLst>
          </p:cNvPr>
          <p:cNvSpPr/>
          <p:nvPr/>
        </p:nvSpPr>
        <p:spPr>
          <a:xfrm>
            <a:off x="9333061" y="2186262"/>
            <a:ext cx="519460" cy="434566"/>
          </a:xfrm>
          <a:prstGeom prst="roundRect">
            <a:avLst/>
          </a:prstGeom>
          <a:solidFill>
            <a:srgbClr val="E6B0D7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rgbClr val="7030A0"/>
                </a:solidFill>
              </a:rPr>
              <a:t>PRS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7D91BEEB-CC1C-084D-A2FC-5DC805799920}"/>
              </a:ext>
            </a:extLst>
          </p:cNvPr>
          <p:cNvSpPr txBox="1"/>
          <p:nvPr/>
        </p:nvSpPr>
        <p:spPr>
          <a:xfrm>
            <a:off x="9580977" y="1245998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xmlns="" id="{8FC2F4D5-B475-0F4C-B04D-FC67B7F27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497" y="542994"/>
            <a:ext cx="837606" cy="670085"/>
          </a:xfrm>
          <a:prstGeom prst="rect">
            <a:avLst/>
          </a:prstGeom>
        </p:spPr>
      </p:pic>
      <p:sp>
        <p:nvSpPr>
          <p:cNvPr id="89" name="Freeform 88">
            <a:extLst>
              <a:ext uri="{FF2B5EF4-FFF2-40B4-BE49-F238E27FC236}">
                <a16:creationId xmlns:a16="http://schemas.microsoft.com/office/drawing/2014/main" xmlns="" id="{972FB10E-5541-4C47-831A-D6018DA9E159}"/>
              </a:ext>
            </a:extLst>
          </p:cNvPr>
          <p:cNvSpPr/>
          <p:nvPr/>
        </p:nvSpPr>
        <p:spPr>
          <a:xfrm flipV="1">
            <a:off x="9818633" y="858490"/>
            <a:ext cx="1051502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Freeform 89">
            <a:extLst>
              <a:ext uri="{FF2B5EF4-FFF2-40B4-BE49-F238E27FC236}">
                <a16:creationId xmlns:a16="http://schemas.microsoft.com/office/drawing/2014/main" xmlns="" id="{D979B7D7-1FD3-FC4E-BE04-BDF0A712FC17}"/>
              </a:ext>
            </a:extLst>
          </p:cNvPr>
          <p:cNvSpPr/>
          <p:nvPr/>
        </p:nvSpPr>
        <p:spPr>
          <a:xfrm>
            <a:off x="9818630" y="1241471"/>
            <a:ext cx="1354795" cy="344119"/>
          </a:xfrm>
          <a:custGeom>
            <a:avLst/>
            <a:gdLst>
              <a:gd name="connsiteX0" fmla="*/ 0 w 792179"/>
              <a:gd name="connsiteY0" fmla="*/ 805759 h 805759"/>
              <a:gd name="connsiteX1" fmla="*/ 792179 w 792179"/>
              <a:gd name="connsiteY1" fmla="*/ 805759 h 805759"/>
              <a:gd name="connsiteX2" fmla="*/ 792179 w 792179"/>
              <a:gd name="connsiteY2" fmla="*/ 0 h 80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2179" h="805759">
                <a:moveTo>
                  <a:pt x="0" y="805759"/>
                </a:moveTo>
                <a:lnTo>
                  <a:pt x="792179" y="805759"/>
                </a:lnTo>
                <a:lnTo>
                  <a:pt x="792179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xmlns="" id="{D1E3DFE2-811A-454F-8ACA-BB7AA66B8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6939" y="2029121"/>
            <a:ext cx="586325" cy="670085"/>
          </a:xfrm>
          <a:prstGeom prst="rect">
            <a:avLst/>
          </a:prstGeom>
        </p:spPr>
      </p:pic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xmlns="" id="{F7485EB5-33B3-884B-A02E-0BDADE01CEDC}"/>
              </a:ext>
            </a:extLst>
          </p:cNvPr>
          <p:cNvCxnSpPr/>
          <p:nvPr/>
        </p:nvCxnSpPr>
        <p:spPr>
          <a:xfrm>
            <a:off x="3969795" y="910061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3CCA7C22-90B6-0A48-9727-6EAE93BA3C73}"/>
              </a:ext>
            </a:extLst>
          </p:cNvPr>
          <p:cNvSpPr txBox="1"/>
          <p:nvPr/>
        </p:nvSpPr>
        <p:spPr>
          <a:xfrm>
            <a:off x="4169984" y="968999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sp>
        <p:nvSpPr>
          <p:cNvPr id="94" name="Freeform 93">
            <a:extLst>
              <a:ext uri="{FF2B5EF4-FFF2-40B4-BE49-F238E27FC236}">
                <a16:creationId xmlns:a16="http://schemas.microsoft.com/office/drawing/2014/main" xmlns="" id="{CA335D27-A6D6-8A40-9412-B023DD056C6B}"/>
              </a:ext>
            </a:extLst>
          </p:cNvPr>
          <p:cNvSpPr/>
          <p:nvPr/>
        </p:nvSpPr>
        <p:spPr>
          <a:xfrm flipV="1">
            <a:off x="4341931" y="863513"/>
            <a:ext cx="3964767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5" name="Freeform 94">
            <a:extLst>
              <a:ext uri="{FF2B5EF4-FFF2-40B4-BE49-F238E27FC236}">
                <a16:creationId xmlns:a16="http://schemas.microsoft.com/office/drawing/2014/main" xmlns="" id="{E772C82E-505D-B540-A73F-DF3561E126D4}"/>
              </a:ext>
            </a:extLst>
          </p:cNvPr>
          <p:cNvSpPr/>
          <p:nvPr/>
        </p:nvSpPr>
        <p:spPr>
          <a:xfrm flipV="1">
            <a:off x="4372594" y="1642141"/>
            <a:ext cx="3934107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F21E20ED-4664-BC43-A4D1-DC1A9C7CBB6C}"/>
              </a:ext>
            </a:extLst>
          </p:cNvPr>
          <p:cNvSpPr txBox="1"/>
          <p:nvPr/>
        </p:nvSpPr>
        <p:spPr>
          <a:xfrm>
            <a:off x="4137098" y="1720317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xmlns="" id="{9BA09DF3-8A25-DC44-AB9F-145C4EEE7964}"/>
              </a:ext>
            </a:extLst>
          </p:cNvPr>
          <p:cNvCxnSpPr/>
          <p:nvPr/>
        </p:nvCxnSpPr>
        <p:spPr>
          <a:xfrm>
            <a:off x="4000851" y="1689058"/>
            <a:ext cx="307817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 97">
            <a:extLst>
              <a:ext uri="{FF2B5EF4-FFF2-40B4-BE49-F238E27FC236}">
                <a16:creationId xmlns:a16="http://schemas.microsoft.com/office/drawing/2014/main" xmlns="" id="{B601BF8A-D870-F24B-8866-E3DFAAFED84B}"/>
              </a:ext>
            </a:extLst>
          </p:cNvPr>
          <p:cNvSpPr/>
          <p:nvPr/>
        </p:nvSpPr>
        <p:spPr>
          <a:xfrm>
            <a:off x="9818631" y="2328630"/>
            <a:ext cx="1051504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xmlns="" id="{4E95DAC9-0C8F-0D49-969B-1BF99A7D8698}"/>
              </a:ext>
            </a:extLst>
          </p:cNvPr>
          <p:cNvSpPr/>
          <p:nvPr/>
        </p:nvSpPr>
        <p:spPr>
          <a:xfrm>
            <a:off x="9465544" y="1776087"/>
            <a:ext cx="126749" cy="411480"/>
          </a:xfrm>
          <a:custGeom>
            <a:avLst/>
            <a:gdLst>
              <a:gd name="connsiteX0" fmla="*/ 182880 w 182880"/>
              <a:gd name="connsiteY0" fmla="*/ 411480 h 411480"/>
              <a:gd name="connsiteX1" fmla="*/ 182880 w 182880"/>
              <a:gd name="connsiteY1" fmla="*/ 0 h 411480"/>
              <a:gd name="connsiteX2" fmla="*/ 0 w 182880"/>
              <a:gd name="connsiteY2" fmla="*/ 0 h 411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880" h="411480">
                <a:moveTo>
                  <a:pt x="182880" y="411480"/>
                </a:moveTo>
                <a:lnTo>
                  <a:pt x="182880" y="0"/>
                </a:lnTo>
                <a:lnTo>
                  <a:pt x="0" y="0"/>
                </a:ln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A6100C05-3372-9F4D-B741-92E973BE7E32}"/>
              </a:ext>
            </a:extLst>
          </p:cNvPr>
          <p:cNvSpPr txBox="1"/>
          <p:nvPr/>
        </p:nvSpPr>
        <p:spPr>
          <a:xfrm>
            <a:off x="9604250" y="1829596"/>
            <a:ext cx="4965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Shared Files</a:t>
            </a:r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xmlns="" id="{23748C0B-CE45-A64A-8DF9-EB009C50DE4D}"/>
              </a:ext>
            </a:extLst>
          </p:cNvPr>
          <p:cNvSpPr/>
          <p:nvPr/>
        </p:nvSpPr>
        <p:spPr>
          <a:xfrm>
            <a:off x="1111838" y="3879665"/>
            <a:ext cx="923107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PriceBoard PS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xmlns="" id="{85682A0E-7330-9648-9426-6383059E082C}"/>
              </a:ext>
            </a:extLst>
          </p:cNvPr>
          <p:cNvSpPr txBox="1"/>
          <p:nvPr/>
        </p:nvSpPr>
        <p:spPr>
          <a:xfrm>
            <a:off x="1119172" y="3539148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xmlns="" id="{5A52D89B-1A2B-C044-984A-CA8B6ACE7196}"/>
              </a:ext>
            </a:extLst>
          </p:cNvPr>
          <p:cNvCxnSpPr>
            <a:cxnSpLocks/>
          </p:cNvCxnSpPr>
          <p:nvPr/>
        </p:nvCxnSpPr>
        <p:spPr>
          <a:xfrm flipV="1">
            <a:off x="1580909" y="3685268"/>
            <a:ext cx="0" cy="193151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xmlns="" id="{86575E23-AF93-B14A-805C-2AD1EA060C4A}"/>
              </a:ext>
            </a:extLst>
          </p:cNvPr>
          <p:cNvSpPr/>
          <p:nvPr/>
        </p:nvSpPr>
        <p:spPr>
          <a:xfrm>
            <a:off x="2609197" y="3879665"/>
            <a:ext cx="923107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PriceBoard NY</a:t>
            </a: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xmlns="" id="{35AA18E7-D8FD-D540-AD62-476E533556AE}"/>
              </a:ext>
            </a:extLst>
          </p:cNvPr>
          <p:cNvSpPr/>
          <p:nvPr/>
        </p:nvSpPr>
        <p:spPr>
          <a:xfrm>
            <a:off x="5785710" y="2761195"/>
            <a:ext cx="1198500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err="1" smtClean="0">
                <a:solidFill>
                  <a:schemeClr val="accent5">
                    <a:lumMod val="75000"/>
                  </a:schemeClr>
                </a:solidFill>
              </a:rPr>
              <a:t>Redis</a:t>
            </a:r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-Price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xmlns="" id="{E4878D5C-8F07-1544-8B87-8A2FD3A4E1BF}"/>
              </a:ext>
            </a:extLst>
          </p:cNvPr>
          <p:cNvCxnSpPr>
            <a:cxnSpLocks/>
          </p:cNvCxnSpPr>
          <p:nvPr/>
        </p:nvCxnSpPr>
        <p:spPr>
          <a:xfrm flipV="1">
            <a:off x="3066295" y="3685268"/>
            <a:ext cx="0" cy="193151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xmlns="" id="{8271D526-241B-D341-8220-F76F48FDF165}"/>
              </a:ext>
            </a:extLst>
          </p:cNvPr>
          <p:cNvCxnSpPr>
            <a:cxnSpLocks/>
          </p:cNvCxnSpPr>
          <p:nvPr/>
        </p:nvCxnSpPr>
        <p:spPr>
          <a:xfrm flipV="1">
            <a:off x="6369997" y="2556892"/>
            <a:ext cx="0" cy="193151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9" name="Picture 108">
            <a:extLst>
              <a:ext uri="{FF2B5EF4-FFF2-40B4-BE49-F238E27FC236}">
                <a16:creationId xmlns:a16="http://schemas.microsoft.com/office/drawing/2014/main" xmlns="" id="{6361C979-9EC0-B945-A04F-BAFBA6B323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767" y="3360197"/>
            <a:ext cx="1261318" cy="420439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xmlns="" id="{FFFA3166-A93F-9C40-9290-B2B29A37DC31}"/>
              </a:ext>
            </a:extLst>
          </p:cNvPr>
          <p:cNvSpPr/>
          <p:nvPr/>
        </p:nvSpPr>
        <p:spPr>
          <a:xfrm>
            <a:off x="6484880" y="3378942"/>
            <a:ext cx="867985" cy="2743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/>
              <a:t>Redis Master</a:t>
            </a: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xmlns="" id="{37784FDF-3BF4-3E43-A829-8D37F174CE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4392" y="4121123"/>
            <a:ext cx="1261318" cy="420439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xmlns="" id="{55656D1D-AFF7-C644-9784-8D28488CFAC3}"/>
              </a:ext>
            </a:extLst>
          </p:cNvPr>
          <p:cNvSpPr/>
          <p:nvPr/>
        </p:nvSpPr>
        <p:spPr>
          <a:xfrm>
            <a:off x="5038505" y="4139868"/>
            <a:ext cx="653787" cy="35070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/>
              <a:t>Redis Slave</a:t>
            </a:r>
          </a:p>
        </p:txBody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xmlns="" id="{095ACDEB-7EC6-7C42-863A-F17E40A550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7542" y="4596004"/>
            <a:ext cx="405079" cy="458451"/>
          </a:xfrm>
          <a:prstGeom prst="rect">
            <a:avLst/>
          </a:prstGeom>
        </p:spPr>
      </p:pic>
      <p:sp>
        <p:nvSpPr>
          <p:cNvPr id="115" name="Rectangle 114">
            <a:extLst>
              <a:ext uri="{FF2B5EF4-FFF2-40B4-BE49-F238E27FC236}">
                <a16:creationId xmlns:a16="http://schemas.microsoft.com/office/drawing/2014/main" xmlns="" id="{F9E95B0E-2F5D-0A47-A8A9-BF26C96C9C78}"/>
              </a:ext>
            </a:extLst>
          </p:cNvPr>
          <p:cNvSpPr/>
          <p:nvPr/>
        </p:nvSpPr>
        <p:spPr>
          <a:xfrm>
            <a:off x="4545793" y="4601312"/>
            <a:ext cx="1146496" cy="47879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xmlns="" id="{99816965-059D-504D-A205-A5F93546D623}"/>
              </a:ext>
            </a:extLst>
          </p:cNvPr>
          <p:cNvCxnSpPr>
            <a:cxnSpLocks/>
          </p:cNvCxnSpPr>
          <p:nvPr/>
        </p:nvCxnSpPr>
        <p:spPr>
          <a:xfrm>
            <a:off x="4771098" y="5078087"/>
            <a:ext cx="0" cy="168907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xmlns="" id="{037567DB-2328-0342-8999-E741199F1F13}"/>
              </a:ext>
            </a:extLst>
          </p:cNvPr>
          <p:cNvSpPr txBox="1"/>
          <p:nvPr/>
        </p:nvSpPr>
        <p:spPr>
          <a:xfrm>
            <a:off x="4463569" y="5146871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xmlns="" id="{6013F840-F6BA-8247-9EA1-4718E95435C9}"/>
              </a:ext>
            </a:extLst>
          </p:cNvPr>
          <p:cNvCxnSpPr>
            <a:cxnSpLocks/>
          </p:cNvCxnSpPr>
          <p:nvPr/>
        </p:nvCxnSpPr>
        <p:spPr>
          <a:xfrm>
            <a:off x="5457174" y="5080637"/>
            <a:ext cx="0" cy="184557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xmlns="" id="{83B0DD63-CBB9-6C44-8C0A-A83FB84E889B}"/>
              </a:ext>
            </a:extLst>
          </p:cNvPr>
          <p:cNvSpPr txBox="1"/>
          <p:nvPr/>
        </p:nvSpPr>
        <p:spPr>
          <a:xfrm>
            <a:off x="5487454" y="5072860"/>
            <a:ext cx="512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Socket.io Server</a:t>
            </a:r>
          </a:p>
        </p:txBody>
      </p:sp>
      <p:pic>
        <p:nvPicPr>
          <p:cNvPr id="122" name="Picture 121">
            <a:extLst>
              <a:ext uri="{FF2B5EF4-FFF2-40B4-BE49-F238E27FC236}">
                <a16:creationId xmlns:a16="http://schemas.microsoft.com/office/drawing/2014/main" xmlns="" id="{03A453B8-8573-594D-BD94-8A1BA4CFC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521" y="4121123"/>
            <a:ext cx="1261318" cy="420439"/>
          </a:xfrm>
          <a:prstGeom prst="rect">
            <a:avLst/>
          </a:prstGeom>
        </p:spPr>
      </p:pic>
      <p:sp>
        <p:nvSpPr>
          <p:cNvPr id="125" name="Rectangle 124">
            <a:extLst>
              <a:ext uri="{FF2B5EF4-FFF2-40B4-BE49-F238E27FC236}">
                <a16:creationId xmlns:a16="http://schemas.microsoft.com/office/drawing/2014/main" xmlns="" id="{32FBBBBB-B6AF-9C4F-A5CC-4CD92D19450F}"/>
              </a:ext>
            </a:extLst>
          </p:cNvPr>
          <p:cNvSpPr/>
          <p:nvPr/>
        </p:nvSpPr>
        <p:spPr>
          <a:xfrm>
            <a:off x="6852634" y="4139868"/>
            <a:ext cx="653787" cy="35070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/>
              <a:t>Redis Slave</a:t>
            </a:r>
          </a:p>
        </p:txBody>
      </p:sp>
      <p:pic>
        <p:nvPicPr>
          <p:cNvPr id="128" name="Picture 127">
            <a:extLst>
              <a:ext uri="{FF2B5EF4-FFF2-40B4-BE49-F238E27FC236}">
                <a16:creationId xmlns:a16="http://schemas.microsoft.com/office/drawing/2014/main" xmlns="" id="{3DFF60B9-7BDF-FA4A-A73E-FE8D8204DC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1671" y="4596004"/>
            <a:ext cx="405079" cy="458451"/>
          </a:xfrm>
          <a:prstGeom prst="rect">
            <a:avLst/>
          </a:prstGeom>
        </p:spPr>
      </p:pic>
      <p:sp>
        <p:nvSpPr>
          <p:cNvPr id="129" name="Rectangle 128">
            <a:extLst>
              <a:ext uri="{FF2B5EF4-FFF2-40B4-BE49-F238E27FC236}">
                <a16:creationId xmlns:a16="http://schemas.microsoft.com/office/drawing/2014/main" xmlns="" id="{A7EFC8FC-6570-8649-9598-E289BB7B59A4}"/>
              </a:ext>
            </a:extLst>
          </p:cNvPr>
          <p:cNvSpPr/>
          <p:nvPr/>
        </p:nvSpPr>
        <p:spPr>
          <a:xfrm>
            <a:off x="6359922" y="4601312"/>
            <a:ext cx="1146496" cy="47879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xmlns="" id="{3E612F35-3948-7D4C-9C3B-4B6F72296375}"/>
              </a:ext>
            </a:extLst>
          </p:cNvPr>
          <p:cNvCxnSpPr>
            <a:cxnSpLocks/>
          </p:cNvCxnSpPr>
          <p:nvPr/>
        </p:nvCxnSpPr>
        <p:spPr>
          <a:xfrm>
            <a:off x="6585227" y="5078087"/>
            <a:ext cx="0" cy="168907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xmlns="" id="{207EDE2E-F55B-AA46-9A18-63FA14309FC0}"/>
              </a:ext>
            </a:extLst>
          </p:cNvPr>
          <p:cNvSpPr txBox="1"/>
          <p:nvPr/>
        </p:nvSpPr>
        <p:spPr>
          <a:xfrm>
            <a:off x="6277698" y="5146871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xmlns="" id="{CC17118E-BAE5-2943-A7DD-E24835603B6B}"/>
              </a:ext>
            </a:extLst>
          </p:cNvPr>
          <p:cNvCxnSpPr>
            <a:cxnSpLocks/>
          </p:cNvCxnSpPr>
          <p:nvPr/>
        </p:nvCxnSpPr>
        <p:spPr>
          <a:xfrm>
            <a:off x="7271303" y="5080637"/>
            <a:ext cx="0" cy="184557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xmlns="" id="{F9C62F5C-5F39-2C4E-ABAE-90785F8FE99D}"/>
              </a:ext>
            </a:extLst>
          </p:cNvPr>
          <p:cNvSpPr txBox="1"/>
          <p:nvPr/>
        </p:nvSpPr>
        <p:spPr>
          <a:xfrm>
            <a:off x="7301583" y="5072860"/>
            <a:ext cx="512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Socket.io Server</a:t>
            </a:r>
          </a:p>
        </p:txBody>
      </p:sp>
      <p:pic>
        <p:nvPicPr>
          <p:cNvPr id="177" name="Picture 176">
            <a:extLst>
              <a:ext uri="{FF2B5EF4-FFF2-40B4-BE49-F238E27FC236}">
                <a16:creationId xmlns:a16="http://schemas.microsoft.com/office/drawing/2014/main" xmlns="" id="{72CECCB4-C0CD-D84C-BDBF-ED641315A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5881" y="4121123"/>
            <a:ext cx="1261318" cy="420439"/>
          </a:xfrm>
          <a:prstGeom prst="rect">
            <a:avLst/>
          </a:prstGeom>
        </p:spPr>
      </p:pic>
      <p:sp>
        <p:nvSpPr>
          <p:cNvPr id="178" name="Rectangle 177">
            <a:extLst>
              <a:ext uri="{FF2B5EF4-FFF2-40B4-BE49-F238E27FC236}">
                <a16:creationId xmlns:a16="http://schemas.microsoft.com/office/drawing/2014/main" xmlns="" id="{44C5D392-0B79-6E4E-A05B-E6B404263FDA}"/>
              </a:ext>
            </a:extLst>
          </p:cNvPr>
          <p:cNvSpPr/>
          <p:nvPr/>
        </p:nvSpPr>
        <p:spPr>
          <a:xfrm>
            <a:off x="8609994" y="4139868"/>
            <a:ext cx="653787" cy="35070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/>
              <a:t>Redis Slave</a:t>
            </a:r>
          </a:p>
        </p:txBody>
      </p:sp>
      <p:pic>
        <p:nvPicPr>
          <p:cNvPr id="179" name="Picture 178">
            <a:extLst>
              <a:ext uri="{FF2B5EF4-FFF2-40B4-BE49-F238E27FC236}">
                <a16:creationId xmlns:a16="http://schemas.microsoft.com/office/drawing/2014/main" xmlns="" id="{F6FBCDA1-4EC5-9748-B60A-9C74BBE36B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9031" y="4596004"/>
            <a:ext cx="405079" cy="458451"/>
          </a:xfrm>
          <a:prstGeom prst="rect">
            <a:avLst/>
          </a:prstGeom>
        </p:spPr>
      </p:pic>
      <p:sp>
        <p:nvSpPr>
          <p:cNvPr id="180" name="Rectangle 179">
            <a:extLst>
              <a:ext uri="{FF2B5EF4-FFF2-40B4-BE49-F238E27FC236}">
                <a16:creationId xmlns:a16="http://schemas.microsoft.com/office/drawing/2014/main" xmlns="" id="{D593607E-4920-2944-B188-E7F99C929DAA}"/>
              </a:ext>
            </a:extLst>
          </p:cNvPr>
          <p:cNvSpPr/>
          <p:nvPr/>
        </p:nvSpPr>
        <p:spPr>
          <a:xfrm>
            <a:off x="8117282" y="4601312"/>
            <a:ext cx="1146496" cy="47879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xmlns="" id="{C90003C8-781F-F241-A7D9-B20835CAB093}"/>
              </a:ext>
            </a:extLst>
          </p:cNvPr>
          <p:cNvCxnSpPr>
            <a:cxnSpLocks/>
          </p:cNvCxnSpPr>
          <p:nvPr/>
        </p:nvCxnSpPr>
        <p:spPr>
          <a:xfrm>
            <a:off x="8342587" y="5078087"/>
            <a:ext cx="0" cy="168907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xmlns="" id="{6A3D4BF4-712D-824D-95BC-498ADBACB6DC}"/>
              </a:ext>
            </a:extLst>
          </p:cNvPr>
          <p:cNvSpPr txBox="1"/>
          <p:nvPr/>
        </p:nvSpPr>
        <p:spPr>
          <a:xfrm>
            <a:off x="8035058" y="5146871"/>
            <a:ext cx="398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xmlns="" id="{72E89DA0-B5B6-8A4E-898D-1FB935553BE5}"/>
              </a:ext>
            </a:extLst>
          </p:cNvPr>
          <p:cNvCxnSpPr>
            <a:cxnSpLocks/>
          </p:cNvCxnSpPr>
          <p:nvPr/>
        </p:nvCxnSpPr>
        <p:spPr>
          <a:xfrm>
            <a:off x="9028663" y="5080637"/>
            <a:ext cx="0" cy="184557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xmlns="" id="{C1C2018E-05EF-5545-9F35-0026205EDD12}"/>
              </a:ext>
            </a:extLst>
          </p:cNvPr>
          <p:cNvSpPr txBox="1"/>
          <p:nvPr/>
        </p:nvSpPr>
        <p:spPr>
          <a:xfrm>
            <a:off x="9058943" y="5072860"/>
            <a:ext cx="512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Socket.io Server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xmlns="" id="{E7866999-5BCB-8449-B82A-9BDDA4C91A5F}"/>
              </a:ext>
            </a:extLst>
          </p:cNvPr>
          <p:cNvCxnSpPr/>
          <p:nvPr/>
        </p:nvCxnSpPr>
        <p:spPr>
          <a:xfrm flipH="1">
            <a:off x="5450647" y="3758522"/>
            <a:ext cx="580265" cy="31261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xmlns="" id="{68AD79DA-33D4-1C44-9C97-B6D299DA0777}"/>
              </a:ext>
            </a:extLst>
          </p:cNvPr>
          <p:cNvCxnSpPr>
            <a:cxnSpLocks/>
          </p:cNvCxnSpPr>
          <p:nvPr/>
        </p:nvCxnSpPr>
        <p:spPr>
          <a:xfrm>
            <a:off x="7455487" y="3719445"/>
            <a:ext cx="761723" cy="37256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xmlns="" id="{7C1DD424-6E15-284B-B667-64D860BAAE56}"/>
              </a:ext>
            </a:extLst>
          </p:cNvPr>
          <p:cNvCxnSpPr>
            <a:cxnSpLocks/>
          </p:cNvCxnSpPr>
          <p:nvPr/>
        </p:nvCxnSpPr>
        <p:spPr>
          <a:xfrm>
            <a:off x="6601426" y="3744773"/>
            <a:ext cx="0" cy="31137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xmlns="" id="{52B23F43-6FD1-7947-979F-C9FD5E34F93C}"/>
              </a:ext>
            </a:extLst>
          </p:cNvPr>
          <p:cNvCxnSpPr>
            <a:stCxn id="106" idx="2"/>
          </p:cNvCxnSpPr>
          <p:nvPr/>
        </p:nvCxnSpPr>
        <p:spPr>
          <a:xfrm>
            <a:off x="6384960" y="3195761"/>
            <a:ext cx="17141" cy="195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ounded Rectangle 188">
            <a:extLst>
              <a:ext uri="{FF2B5EF4-FFF2-40B4-BE49-F238E27FC236}">
                <a16:creationId xmlns:a16="http://schemas.microsoft.com/office/drawing/2014/main" xmlns="" id="{DE1829E6-4429-324F-8622-FAC1FE29239D}"/>
              </a:ext>
            </a:extLst>
          </p:cNvPr>
          <p:cNvSpPr/>
          <p:nvPr/>
        </p:nvSpPr>
        <p:spPr>
          <a:xfrm>
            <a:off x="7811083" y="3301721"/>
            <a:ext cx="923107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External Services</a:t>
            </a:r>
          </a:p>
        </p:txBody>
      </p: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xmlns="" id="{6D2616B4-C636-DE4B-93EA-B0499E2AB2C5}"/>
              </a:ext>
            </a:extLst>
          </p:cNvPr>
          <p:cNvCxnSpPr>
            <a:stCxn id="189" idx="1"/>
            <a:endCxn id="110" idx="3"/>
          </p:cNvCxnSpPr>
          <p:nvPr/>
        </p:nvCxnSpPr>
        <p:spPr>
          <a:xfrm flipH="1" flipV="1">
            <a:off x="7352862" y="3516102"/>
            <a:ext cx="458218" cy="2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TextBox 190">
            <a:extLst>
              <a:ext uri="{FF2B5EF4-FFF2-40B4-BE49-F238E27FC236}">
                <a16:creationId xmlns:a16="http://schemas.microsoft.com/office/drawing/2014/main" xmlns="" id="{4C2F598A-8FAC-C944-9161-A89E9843AAF2}"/>
              </a:ext>
            </a:extLst>
          </p:cNvPr>
          <p:cNvSpPr txBox="1"/>
          <p:nvPr/>
        </p:nvSpPr>
        <p:spPr>
          <a:xfrm>
            <a:off x="3117957" y="3539148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xmlns="" id="{D3250942-D570-BA42-900E-D47883067424}"/>
              </a:ext>
            </a:extLst>
          </p:cNvPr>
          <p:cNvSpPr txBox="1"/>
          <p:nvPr/>
        </p:nvSpPr>
        <p:spPr>
          <a:xfrm>
            <a:off x="5936953" y="2393051"/>
            <a:ext cx="409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Socket Client</a:t>
            </a: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xmlns="" id="{AC6919A9-F3C0-C946-B6BE-E69E2E09C191}"/>
              </a:ext>
            </a:extLst>
          </p:cNvPr>
          <p:cNvSpPr/>
          <p:nvPr/>
        </p:nvSpPr>
        <p:spPr>
          <a:xfrm>
            <a:off x="8117554" y="6082240"/>
            <a:ext cx="1127339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WebTrade  (Bảng giá)</a:t>
            </a: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xmlns="" id="{F706F7E6-6572-3440-A583-BA13FB11CB11}"/>
              </a:ext>
            </a:extLst>
          </p:cNvPr>
          <p:cNvSpPr/>
          <p:nvPr/>
        </p:nvSpPr>
        <p:spPr>
          <a:xfrm>
            <a:off x="6390693" y="6082240"/>
            <a:ext cx="1127339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HomeTrade (Bảng giá)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xmlns="" id="{94104547-B0EF-8940-B375-0AD22EACB482}"/>
              </a:ext>
            </a:extLst>
          </p:cNvPr>
          <p:cNvSpPr/>
          <p:nvPr/>
        </p:nvSpPr>
        <p:spPr>
          <a:xfrm>
            <a:off x="4543879" y="6082240"/>
            <a:ext cx="1127339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SmartPro (Bảng giá)</a:t>
            </a: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xmlns="" id="{7F7CF937-053A-0F4E-B6B9-E36FF184D02E}"/>
              </a:ext>
            </a:extLst>
          </p:cNvPr>
          <p:cNvSpPr/>
          <p:nvPr/>
        </p:nvSpPr>
        <p:spPr>
          <a:xfrm>
            <a:off x="1040237" y="6082240"/>
            <a:ext cx="1127339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BD (Bảng giá)</a:t>
            </a:r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xmlns="" id="{E6204AE5-1A9E-A647-B509-BC593E28D612}"/>
              </a:ext>
            </a:extLst>
          </p:cNvPr>
          <p:cNvSpPr/>
          <p:nvPr/>
        </p:nvSpPr>
        <p:spPr>
          <a:xfrm>
            <a:off x="2522825" y="6082240"/>
            <a:ext cx="1127339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SmartOne (Bảng giá)</a:t>
            </a:r>
          </a:p>
        </p:txBody>
      </p:sp>
      <p:sp>
        <p:nvSpPr>
          <p:cNvPr id="198" name="Freeform 197">
            <a:extLst>
              <a:ext uri="{FF2B5EF4-FFF2-40B4-BE49-F238E27FC236}">
                <a16:creationId xmlns:a16="http://schemas.microsoft.com/office/drawing/2014/main" xmlns="" id="{59994052-1369-B249-A6FB-CD393AA67157}"/>
              </a:ext>
            </a:extLst>
          </p:cNvPr>
          <p:cNvSpPr/>
          <p:nvPr/>
        </p:nvSpPr>
        <p:spPr>
          <a:xfrm>
            <a:off x="1616512" y="961548"/>
            <a:ext cx="6649278" cy="2673626"/>
          </a:xfrm>
          <a:custGeom>
            <a:avLst/>
            <a:gdLst>
              <a:gd name="connsiteX0" fmla="*/ 0 w 6649278"/>
              <a:gd name="connsiteY0" fmla="*/ 2673626 h 2673626"/>
              <a:gd name="connsiteX1" fmla="*/ 636104 w 6649278"/>
              <a:gd name="connsiteY1" fmla="*/ 2067339 h 2673626"/>
              <a:gd name="connsiteX2" fmla="*/ 2594113 w 6649278"/>
              <a:gd name="connsiteY2" fmla="*/ 2067339 h 2673626"/>
              <a:gd name="connsiteX3" fmla="*/ 4244009 w 6649278"/>
              <a:gd name="connsiteY3" fmla="*/ 0 h 2673626"/>
              <a:gd name="connsiteX4" fmla="*/ 6649278 w 6649278"/>
              <a:gd name="connsiteY4" fmla="*/ 0 h 2673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9278" h="2673626">
                <a:moveTo>
                  <a:pt x="0" y="2673626"/>
                </a:moveTo>
                <a:lnTo>
                  <a:pt x="636104" y="2067339"/>
                </a:lnTo>
                <a:lnTo>
                  <a:pt x="2594113" y="2067339"/>
                </a:lnTo>
                <a:lnTo>
                  <a:pt x="4244009" y="0"/>
                </a:lnTo>
                <a:lnTo>
                  <a:pt x="6649278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Freeform 198">
            <a:extLst>
              <a:ext uri="{FF2B5EF4-FFF2-40B4-BE49-F238E27FC236}">
                <a16:creationId xmlns:a16="http://schemas.microsoft.com/office/drawing/2014/main" xmlns="" id="{E945238B-7D06-0548-9BEB-5378C72DC242}"/>
              </a:ext>
            </a:extLst>
          </p:cNvPr>
          <p:cNvSpPr/>
          <p:nvPr/>
        </p:nvSpPr>
        <p:spPr>
          <a:xfrm>
            <a:off x="3097442" y="1746739"/>
            <a:ext cx="5188227" cy="1898374"/>
          </a:xfrm>
          <a:custGeom>
            <a:avLst/>
            <a:gdLst>
              <a:gd name="connsiteX0" fmla="*/ 0 w 5188227"/>
              <a:gd name="connsiteY0" fmla="*/ 1898374 h 1898374"/>
              <a:gd name="connsiteX1" fmla="*/ 566531 w 5188227"/>
              <a:gd name="connsiteY1" fmla="*/ 1331843 h 1898374"/>
              <a:gd name="connsiteX2" fmla="*/ 1152940 w 5188227"/>
              <a:gd name="connsiteY2" fmla="*/ 1331843 h 1898374"/>
              <a:gd name="connsiteX3" fmla="*/ 2216427 w 5188227"/>
              <a:gd name="connsiteY3" fmla="*/ 0 h 1898374"/>
              <a:gd name="connsiteX4" fmla="*/ 5188227 w 5188227"/>
              <a:gd name="connsiteY4" fmla="*/ 0 h 1898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88227" h="1898374">
                <a:moveTo>
                  <a:pt x="0" y="1898374"/>
                </a:moveTo>
                <a:lnTo>
                  <a:pt x="566531" y="1331843"/>
                </a:lnTo>
                <a:lnTo>
                  <a:pt x="1152940" y="1331843"/>
                </a:lnTo>
                <a:lnTo>
                  <a:pt x="2216427" y="0"/>
                </a:lnTo>
                <a:lnTo>
                  <a:pt x="5188227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Freeform 199">
            <a:extLst>
              <a:ext uri="{FF2B5EF4-FFF2-40B4-BE49-F238E27FC236}">
                <a16:creationId xmlns:a16="http://schemas.microsoft.com/office/drawing/2014/main" xmlns="" id="{89E1D531-DFE2-754C-95A5-6E8BEC72C6E6}"/>
              </a:ext>
            </a:extLst>
          </p:cNvPr>
          <p:cNvSpPr/>
          <p:nvPr/>
        </p:nvSpPr>
        <p:spPr>
          <a:xfrm>
            <a:off x="6397234" y="1021182"/>
            <a:ext cx="1878495" cy="1490870"/>
          </a:xfrm>
          <a:custGeom>
            <a:avLst/>
            <a:gdLst>
              <a:gd name="connsiteX0" fmla="*/ 0 w 1878495"/>
              <a:gd name="connsiteY0" fmla="*/ 1490870 h 1490870"/>
              <a:gd name="connsiteX1" fmla="*/ 1143000 w 1878495"/>
              <a:gd name="connsiteY1" fmla="*/ 0 h 1490870"/>
              <a:gd name="connsiteX2" fmla="*/ 1878495 w 1878495"/>
              <a:gd name="connsiteY2" fmla="*/ 0 h 149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78495" h="1490870">
                <a:moveTo>
                  <a:pt x="0" y="1490870"/>
                </a:moveTo>
                <a:lnTo>
                  <a:pt x="1143000" y="0"/>
                </a:lnTo>
                <a:lnTo>
                  <a:pt x="1878495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Freeform 200">
            <a:extLst>
              <a:ext uri="{FF2B5EF4-FFF2-40B4-BE49-F238E27FC236}">
                <a16:creationId xmlns:a16="http://schemas.microsoft.com/office/drawing/2014/main" xmlns="" id="{F4B7D315-5220-4B44-90B3-6A1966095CC8}"/>
              </a:ext>
            </a:extLst>
          </p:cNvPr>
          <p:cNvSpPr/>
          <p:nvPr/>
        </p:nvSpPr>
        <p:spPr>
          <a:xfrm>
            <a:off x="6417112" y="1803388"/>
            <a:ext cx="1868557" cy="745885"/>
          </a:xfrm>
          <a:custGeom>
            <a:avLst/>
            <a:gdLst>
              <a:gd name="connsiteX0" fmla="*/ 1868557 w 1868557"/>
              <a:gd name="connsiteY0" fmla="*/ 0 h 805069"/>
              <a:gd name="connsiteX1" fmla="*/ 1311965 w 1868557"/>
              <a:gd name="connsiteY1" fmla="*/ 805069 h 805069"/>
              <a:gd name="connsiteX2" fmla="*/ 0 w 1868557"/>
              <a:gd name="connsiteY2" fmla="*/ 805069 h 80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68557" h="805069">
                <a:moveTo>
                  <a:pt x="1868557" y="0"/>
                </a:moveTo>
                <a:lnTo>
                  <a:pt x="1311965" y="805069"/>
                </a:lnTo>
                <a:lnTo>
                  <a:pt x="0" y="805069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xmlns="" id="{9B7F1906-CC8F-EE42-8FAB-AB85B905CECE}"/>
              </a:ext>
            </a:extLst>
          </p:cNvPr>
          <p:cNvCxnSpPr>
            <a:cxnSpLocks/>
          </p:cNvCxnSpPr>
          <p:nvPr/>
        </p:nvCxnSpPr>
        <p:spPr>
          <a:xfrm>
            <a:off x="1580593" y="4320974"/>
            <a:ext cx="0" cy="287786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xmlns="" id="{7FCB5B79-7CC0-094A-AB8B-2E8D43ED24B5}"/>
              </a:ext>
            </a:extLst>
          </p:cNvPr>
          <p:cNvSpPr txBox="1"/>
          <p:nvPr/>
        </p:nvSpPr>
        <p:spPr>
          <a:xfrm>
            <a:off x="1040238" y="4508637"/>
            <a:ext cx="630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</a:t>
            </a:r>
            <a:r>
              <a:rPr lang="en-US" sz="600" dirty="0" smtClean="0"/>
              <a:t>API &amp; </a:t>
            </a:r>
            <a:r>
              <a:rPr lang="en-US" sz="600" dirty="0" err="1" smtClean="0"/>
              <a:t>WebSocket</a:t>
            </a:r>
            <a:endParaRPr lang="en-US" sz="600" dirty="0"/>
          </a:p>
        </p:txBody>
      </p: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xmlns="" id="{58F7FFE2-7D2B-D94C-B883-2BAB3D801CA9}"/>
              </a:ext>
            </a:extLst>
          </p:cNvPr>
          <p:cNvCxnSpPr>
            <a:cxnSpLocks/>
          </p:cNvCxnSpPr>
          <p:nvPr/>
        </p:nvCxnSpPr>
        <p:spPr>
          <a:xfrm>
            <a:off x="3058793" y="4320974"/>
            <a:ext cx="0" cy="287786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TextBox 204">
            <a:extLst>
              <a:ext uri="{FF2B5EF4-FFF2-40B4-BE49-F238E27FC236}">
                <a16:creationId xmlns:a16="http://schemas.microsoft.com/office/drawing/2014/main" xmlns="" id="{D95DD3B7-8F4D-234E-A641-3363F9BEF204}"/>
              </a:ext>
            </a:extLst>
          </p:cNvPr>
          <p:cNvSpPr txBox="1"/>
          <p:nvPr/>
        </p:nvSpPr>
        <p:spPr>
          <a:xfrm>
            <a:off x="2609197" y="4508637"/>
            <a:ext cx="71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 &amp; </a:t>
            </a:r>
            <a:r>
              <a:rPr lang="en-US" sz="600" dirty="0" err="1"/>
              <a:t>WebSocket</a:t>
            </a:r>
            <a:endParaRPr lang="en-US" sz="600" dirty="0"/>
          </a:p>
        </p:txBody>
      </p:sp>
      <p:sp>
        <p:nvSpPr>
          <p:cNvPr id="209" name="Freeform 208">
            <a:extLst>
              <a:ext uri="{FF2B5EF4-FFF2-40B4-BE49-F238E27FC236}">
                <a16:creationId xmlns:a16="http://schemas.microsoft.com/office/drawing/2014/main" xmlns="" id="{DA0E1EBF-0CC0-EF43-B1C8-562F4A802A1A}"/>
              </a:ext>
            </a:extLst>
          </p:cNvPr>
          <p:cNvSpPr/>
          <p:nvPr/>
        </p:nvSpPr>
        <p:spPr>
          <a:xfrm flipH="1">
            <a:off x="3066294" y="5423870"/>
            <a:ext cx="1972210" cy="620550"/>
          </a:xfrm>
          <a:custGeom>
            <a:avLst/>
            <a:gdLst>
              <a:gd name="connsiteX0" fmla="*/ 1371600 w 1371600"/>
              <a:gd name="connsiteY0" fmla="*/ 1371600 h 1371600"/>
              <a:gd name="connsiteX1" fmla="*/ 0 w 1371600"/>
              <a:gd name="connsiteY1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71600" h="1371600">
                <a:moveTo>
                  <a:pt x="1371600" y="1371600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Freeform 209">
            <a:extLst>
              <a:ext uri="{FF2B5EF4-FFF2-40B4-BE49-F238E27FC236}">
                <a16:creationId xmlns:a16="http://schemas.microsoft.com/office/drawing/2014/main" xmlns="" id="{16AA2DE7-D162-F44D-BA7F-A70873AD409A}"/>
              </a:ext>
            </a:extLst>
          </p:cNvPr>
          <p:cNvSpPr/>
          <p:nvPr/>
        </p:nvSpPr>
        <p:spPr>
          <a:xfrm flipH="1">
            <a:off x="4721497" y="5314886"/>
            <a:ext cx="45719" cy="729534"/>
          </a:xfrm>
          <a:custGeom>
            <a:avLst/>
            <a:gdLst>
              <a:gd name="connsiteX0" fmla="*/ 0 w 0"/>
              <a:gd name="connsiteY0" fmla="*/ 1401418 h 1401418"/>
              <a:gd name="connsiteX1" fmla="*/ 0 w 0"/>
              <a:gd name="connsiteY1" fmla="*/ 0 h 1401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401418">
                <a:moveTo>
                  <a:pt x="0" y="1401418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Freeform 210">
            <a:extLst>
              <a:ext uri="{FF2B5EF4-FFF2-40B4-BE49-F238E27FC236}">
                <a16:creationId xmlns:a16="http://schemas.microsoft.com/office/drawing/2014/main" xmlns="" id="{228F0CEA-645D-8348-9990-A880CC93A7F4}"/>
              </a:ext>
            </a:extLst>
          </p:cNvPr>
          <p:cNvSpPr/>
          <p:nvPr/>
        </p:nvSpPr>
        <p:spPr>
          <a:xfrm flipH="1">
            <a:off x="6540358" y="5314886"/>
            <a:ext cx="45719" cy="729534"/>
          </a:xfrm>
          <a:custGeom>
            <a:avLst/>
            <a:gdLst>
              <a:gd name="connsiteX0" fmla="*/ 0 w 0"/>
              <a:gd name="connsiteY0" fmla="*/ 1401418 h 1401418"/>
              <a:gd name="connsiteX1" fmla="*/ 0 w 0"/>
              <a:gd name="connsiteY1" fmla="*/ 0 h 1401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401418">
                <a:moveTo>
                  <a:pt x="0" y="1401418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Freeform 211">
            <a:extLst>
              <a:ext uri="{FF2B5EF4-FFF2-40B4-BE49-F238E27FC236}">
                <a16:creationId xmlns:a16="http://schemas.microsoft.com/office/drawing/2014/main" xmlns="" id="{D0CF9364-D35E-D044-8EB2-4176B62E7A9E}"/>
              </a:ext>
            </a:extLst>
          </p:cNvPr>
          <p:cNvSpPr/>
          <p:nvPr/>
        </p:nvSpPr>
        <p:spPr>
          <a:xfrm flipH="1">
            <a:off x="8301722" y="5314886"/>
            <a:ext cx="45719" cy="729534"/>
          </a:xfrm>
          <a:custGeom>
            <a:avLst/>
            <a:gdLst>
              <a:gd name="connsiteX0" fmla="*/ 0 w 0"/>
              <a:gd name="connsiteY0" fmla="*/ 1401418 h 1401418"/>
              <a:gd name="connsiteX1" fmla="*/ 0 w 0"/>
              <a:gd name="connsiteY1" fmla="*/ 0 h 1401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401418">
                <a:moveTo>
                  <a:pt x="0" y="1401418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Freeform 212">
            <a:extLst>
              <a:ext uri="{FF2B5EF4-FFF2-40B4-BE49-F238E27FC236}">
                <a16:creationId xmlns:a16="http://schemas.microsoft.com/office/drawing/2014/main" xmlns="" id="{FFCA8911-264C-8C43-9536-15330D11EDFB}"/>
              </a:ext>
            </a:extLst>
          </p:cNvPr>
          <p:cNvSpPr/>
          <p:nvPr/>
        </p:nvSpPr>
        <p:spPr>
          <a:xfrm rot="5400000" flipV="1">
            <a:off x="8676010" y="5668618"/>
            <a:ext cx="757572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4" name="Freeform 213">
            <a:extLst>
              <a:ext uri="{FF2B5EF4-FFF2-40B4-BE49-F238E27FC236}">
                <a16:creationId xmlns:a16="http://schemas.microsoft.com/office/drawing/2014/main" xmlns="" id="{E2F78A11-6E90-0E4E-A337-0F035EAD4A18}"/>
              </a:ext>
            </a:extLst>
          </p:cNvPr>
          <p:cNvSpPr/>
          <p:nvPr/>
        </p:nvSpPr>
        <p:spPr>
          <a:xfrm rot="5400000" flipV="1">
            <a:off x="6912030" y="5668619"/>
            <a:ext cx="757572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5" name="Freeform 214">
            <a:extLst>
              <a:ext uri="{FF2B5EF4-FFF2-40B4-BE49-F238E27FC236}">
                <a16:creationId xmlns:a16="http://schemas.microsoft.com/office/drawing/2014/main" xmlns="" id="{F52BB16E-817B-1B4A-9CC8-515B6D245430}"/>
              </a:ext>
            </a:extLst>
          </p:cNvPr>
          <p:cNvSpPr/>
          <p:nvPr/>
        </p:nvSpPr>
        <p:spPr>
          <a:xfrm rot="5400000" flipV="1">
            <a:off x="5095724" y="5668620"/>
            <a:ext cx="757572" cy="45719"/>
          </a:xfrm>
          <a:custGeom>
            <a:avLst/>
            <a:gdLst>
              <a:gd name="connsiteX0" fmla="*/ 0 w 484361"/>
              <a:gd name="connsiteY0" fmla="*/ 0 h 0"/>
              <a:gd name="connsiteX1" fmla="*/ 484361 w 48436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4361">
                <a:moveTo>
                  <a:pt x="0" y="0"/>
                </a:moveTo>
                <a:lnTo>
                  <a:pt x="484361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xmlns="" id="{3BAA345E-A754-284B-9321-82E4A1548FAF}"/>
              </a:ext>
            </a:extLst>
          </p:cNvPr>
          <p:cNvCxnSpPr>
            <a:cxnSpLocks/>
            <a:stCxn id="66" idx="1"/>
          </p:cNvCxnSpPr>
          <p:nvPr/>
        </p:nvCxnSpPr>
        <p:spPr>
          <a:xfrm flipH="1">
            <a:off x="1954513" y="870261"/>
            <a:ext cx="912252" cy="0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xmlns="" id="{3BAA345E-A754-284B-9321-82E4A1548FAF}"/>
              </a:ext>
            </a:extLst>
          </p:cNvPr>
          <p:cNvCxnSpPr>
            <a:cxnSpLocks/>
          </p:cNvCxnSpPr>
          <p:nvPr/>
        </p:nvCxnSpPr>
        <p:spPr>
          <a:xfrm flipH="1">
            <a:off x="1942483" y="1660401"/>
            <a:ext cx="912252" cy="0"/>
          </a:xfrm>
          <a:prstGeom prst="straightConnector1">
            <a:avLst/>
          </a:prstGeom>
          <a:ln w="127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Rectangle 224">
            <a:extLst>
              <a:ext uri="{FF2B5EF4-FFF2-40B4-BE49-F238E27FC236}">
                <a16:creationId xmlns:a16="http://schemas.microsoft.com/office/drawing/2014/main" xmlns="" id="{7B8004F6-DFCC-BA45-BE73-41C2EC459C5E}"/>
              </a:ext>
            </a:extLst>
          </p:cNvPr>
          <p:cNvSpPr/>
          <p:nvPr/>
        </p:nvSpPr>
        <p:spPr>
          <a:xfrm>
            <a:off x="623786" y="692832"/>
            <a:ext cx="1318697" cy="109376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TimesTen Master</a:t>
            </a:r>
          </a:p>
        </p:txBody>
      </p:sp>
      <p:pic>
        <p:nvPicPr>
          <p:cNvPr id="227" name="Picture 226">
            <a:extLst>
              <a:ext uri="{FF2B5EF4-FFF2-40B4-BE49-F238E27FC236}">
                <a16:creationId xmlns:a16="http://schemas.microsoft.com/office/drawing/2014/main" xmlns="" id="{43A92048-B9CE-0E48-B786-391C5A0B1C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295" y="743064"/>
            <a:ext cx="428877" cy="111076"/>
          </a:xfrm>
          <a:prstGeom prst="rect">
            <a:avLst/>
          </a:prstGeom>
        </p:spPr>
      </p:pic>
      <p:sp>
        <p:nvSpPr>
          <p:cNvPr id="229" name="Freeform 228">
            <a:extLst>
              <a:ext uri="{FF2B5EF4-FFF2-40B4-BE49-F238E27FC236}">
                <a16:creationId xmlns:a16="http://schemas.microsoft.com/office/drawing/2014/main" xmlns="" id="{DA0E1EBF-0CC0-EF43-B1C8-562F4A802A1A}"/>
              </a:ext>
            </a:extLst>
          </p:cNvPr>
          <p:cNvSpPr/>
          <p:nvPr/>
        </p:nvSpPr>
        <p:spPr>
          <a:xfrm flipH="1">
            <a:off x="1752838" y="5349859"/>
            <a:ext cx="3285666" cy="720402"/>
          </a:xfrm>
          <a:custGeom>
            <a:avLst/>
            <a:gdLst>
              <a:gd name="connsiteX0" fmla="*/ 1371600 w 1371600"/>
              <a:gd name="connsiteY0" fmla="*/ 1371600 h 1371600"/>
              <a:gd name="connsiteX1" fmla="*/ 0 w 1371600"/>
              <a:gd name="connsiteY1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71600" h="1371600">
                <a:moveTo>
                  <a:pt x="1371600" y="1371600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4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/>
          <p:cNvSpPr>
            <a:spLocks noGrp="1" noChangeArrowheads="1"/>
          </p:cNvSpPr>
          <p:nvPr/>
        </p:nvSpPr>
        <p:spPr bwMode="auto">
          <a:xfrm>
            <a:off x="2528316" y="266550"/>
            <a:ext cx="7391400" cy="4125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sz="2800" dirty="0" smtClean="0"/>
              <a:t>Market - </a:t>
            </a:r>
            <a:r>
              <a:rPr lang="en-US" sz="2800" dirty="0" err="1" smtClean="0"/>
              <a:t>DataFeed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903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574562" y="1877838"/>
            <a:ext cx="11042875" cy="93934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vi-VN" sz="6000" b="1" dirty="0">
                <a:solidFill>
                  <a:srgbClr val="C00000"/>
                </a:solidFill>
                <a:latin typeface="Arial Black" panose="020B0604020202020204" pitchFamily="34" charset="0"/>
                <a:ea typeface="Arial" charset="0"/>
                <a:cs typeface="Arial Black" panose="020B0604020202020204" pitchFamily="34" charset="0"/>
              </a:rPr>
              <a:t>THANK YOU!</a:t>
            </a:r>
          </a:p>
          <a:p>
            <a:pPr algn="ctr"/>
            <a:endParaRPr lang="en-US" sz="6000" b="1" dirty="0">
              <a:solidFill>
                <a:srgbClr val="C00000"/>
              </a:solidFill>
              <a:latin typeface="Arial Black" panose="020B0604020202020204" pitchFamily="34" charset="0"/>
              <a:ea typeface="Arial" charset="0"/>
              <a:cs typeface="Arial Black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F70F194-D1EC-0F49-B76F-F93CFF7031D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8026" y="2882670"/>
            <a:ext cx="2934252" cy="183071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D309445-90E1-DC41-A4E2-5C35522483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0182" y="2888957"/>
            <a:ext cx="3786168" cy="18275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269BB33-B167-3240-984D-298A7CBE2A5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482" y="2888958"/>
            <a:ext cx="4952024" cy="1824430"/>
          </a:xfrm>
          <a:prstGeom prst="rect">
            <a:avLst/>
          </a:prstGeom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xmlns="" id="{6087BB6C-2AF4-2C46-BE9C-B7C835D96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62400" y="542807"/>
            <a:ext cx="4038600" cy="828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271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lang="en-US" dirty="0"/>
          </a:p>
        </p:txBody>
      </p:sp>
      <p:sp>
        <p:nvSpPr>
          <p:cNvPr id="3" name="Rectangle 2"/>
          <p:cNvSpPr>
            <a:spLocks noGrp="1" noChangeArrowheads="1"/>
          </p:cNvSpPr>
          <p:nvPr/>
        </p:nvSpPr>
        <p:spPr bwMode="auto">
          <a:xfrm>
            <a:off x="2400300" y="1092558"/>
            <a:ext cx="7391400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dịch</a:t>
            </a:r>
            <a:r>
              <a:rPr lang="en-US" dirty="0" smtClean="0"/>
              <a:t> </a:t>
            </a:r>
            <a:r>
              <a:rPr lang="en-US" dirty="0" err="1" smtClean="0"/>
              <a:t>chứng</a:t>
            </a:r>
            <a:r>
              <a:rPr lang="en-US" dirty="0" smtClean="0"/>
              <a:t> </a:t>
            </a:r>
            <a:r>
              <a:rPr lang="en-US" dirty="0" err="1" smtClean="0"/>
              <a:t>khoán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sở</a:t>
            </a:r>
            <a:r>
              <a:rPr lang="en-US" dirty="0" smtClean="0"/>
              <a:t>, </a:t>
            </a:r>
            <a:r>
              <a:rPr lang="en-US" dirty="0" err="1" smtClean="0"/>
              <a:t>phái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khoản</a:t>
            </a:r>
            <a:r>
              <a:rPr lang="en-US" dirty="0" smtClean="0"/>
              <a:t>, </a:t>
            </a:r>
            <a:r>
              <a:rPr lang="en-US" dirty="0" err="1" smtClean="0"/>
              <a:t>danh</a:t>
            </a:r>
            <a:r>
              <a:rPr lang="en-US" dirty="0" smtClean="0"/>
              <a:t> </a:t>
            </a:r>
            <a:r>
              <a:rPr lang="en-US" dirty="0" err="1" smtClean="0"/>
              <a:t>mục</a:t>
            </a:r>
            <a:r>
              <a:rPr lang="en-US" dirty="0" smtClean="0"/>
              <a:t>,…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 err="1" smtClean="0"/>
              <a:t>Môi</a:t>
            </a:r>
            <a:r>
              <a:rPr lang="en-US" dirty="0" smtClean="0"/>
              <a:t> </a:t>
            </a:r>
            <a:r>
              <a:rPr lang="en-US" dirty="0" err="1" smtClean="0"/>
              <a:t>giới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 </a:t>
            </a:r>
            <a:r>
              <a:rPr lang="en-US" dirty="0" err="1" smtClean="0"/>
              <a:t>kê</a:t>
            </a:r>
            <a:endParaRPr lang="en-US" dirty="0" smtClean="0"/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: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DVKH, DVTC, KT, KSRR …</a:t>
            </a:r>
          </a:p>
          <a:p>
            <a:pPr lvl="1">
              <a:lnSpc>
                <a:spcPct val="90000"/>
              </a:lnSpc>
            </a:pP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tất</a:t>
            </a:r>
            <a:r>
              <a:rPr lang="en-US" dirty="0" smtClean="0"/>
              <a:t> </a:t>
            </a:r>
            <a:r>
              <a:rPr lang="en-US" dirty="0" err="1" smtClean="0"/>
              <a:t>cả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BackOffice </a:t>
            </a:r>
            <a:r>
              <a:rPr lang="en-US" dirty="0" err="1" smtClean="0"/>
              <a:t>và</a:t>
            </a:r>
            <a:r>
              <a:rPr lang="en-US" dirty="0" smtClean="0"/>
              <a:t> Front Office</a:t>
            </a:r>
          </a:p>
        </p:txBody>
      </p:sp>
    </p:spTree>
    <p:extLst>
      <p:ext uri="{BB962C8B-B14F-4D97-AF65-F5344CB8AC3E}">
        <p14:creationId xmlns:p14="http://schemas.microsoft.com/office/powerpoint/2010/main" val="44673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lang="en-US" dirty="0"/>
          </a:p>
        </p:txBody>
      </p:sp>
      <p:sp>
        <p:nvSpPr>
          <p:cNvPr id="3" name="Rectangle 2"/>
          <p:cNvSpPr>
            <a:spLocks noGrp="1" noChangeArrowheads="1"/>
          </p:cNvSpPr>
          <p:nvPr/>
        </p:nvSpPr>
        <p:spPr bwMode="auto">
          <a:xfrm>
            <a:off x="2400300" y="1092558"/>
            <a:ext cx="7391400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SmartOne</a:t>
            </a:r>
            <a:r>
              <a:rPr lang="en-US" dirty="0" smtClean="0"/>
              <a:t> </a:t>
            </a:r>
            <a:r>
              <a:rPr lang="en-US" dirty="0" smtClean="0"/>
              <a:t>Web (</a:t>
            </a:r>
            <a:r>
              <a:rPr lang="en-US" dirty="0" err="1" smtClean="0"/>
              <a:t>WebTrading</a:t>
            </a:r>
            <a:r>
              <a:rPr lang="en-US" dirty="0" smtClean="0"/>
              <a:t>)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SmartOne</a:t>
            </a:r>
            <a:r>
              <a:rPr lang="en-US" dirty="0" smtClean="0"/>
              <a:t> Mobile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SmartPro</a:t>
            </a:r>
            <a:r>
              <a:rPr lang="en-US" dirty="0"/>
              <a:t> </a:t>
            </a:r>
            <a:r>
              <a:rPr lang="en-US" dirty="0" smtClean="0"/>
              <a:t>Web (</a:t>
            </a:r>
            <a:r>
              <a:rPr lang="en-US" dirty="0" err="1" smtClean="0"/>
              <a:t>HomeTrading</a:t>
            </a:r>
            <a:r>
              <a:rPr lang="en-US" dirty="0" smtClean="0"/>
              <a:t>)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SmartPro</a:t>
            </a:r>
            <a:r>
              <a:rPr lang="en-US" dirty="0" smtClean="0"/>
              <a:t> MB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Bảng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 err="1" smtClean="0"/>
              <a:t>Môi</a:t>
            </a:r>
            <a:r>
              <a:rPr lang="en-US" dirty="0" smtClean="0"/>
              <a:t> </a:t>
            </a:r>
            <a:r>
              <a:rPr lang="en-US" dirty="0" err="1" smtClean="0"/>
              <a:t>giới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smtClean="0"/>
              <a:t>BD</a:t>
            </a:r>
          </a:p>
          <a:p>
            <a:pPr>
              <a:lnSpc>
                <a:spcPct val="90000"/>
              </a:lnSpc>
            </a:pP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: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Back Office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BD</a:t>
            </a:r>
          </a:p>
        </p:txBody>
      </p:sp>
      <p:sp>
        <p:nvSpPr>
          <p:cNvPr id="4" name="Right Arrow 3"/>
          <p:cNvSpPr/>
          <p:nvPr/>
        </p:nvSpPr>
        <p:spPr>
          <a:xfrm>
            <a:off x="6184900" y="2578565"/>
            <a:ext cx="1866900" cy="1409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="" xmlns:a16="http://schemas.microsoft.com/office/drawing/2014/main" id="{634FE350-4D91-104E-8EF8-8A42B285B3C2}"/>
              </a:ext>
            </a:extLst>
          </p:cNvPr>
          <p:cNvSpPr/>
          <p:nvPr/>
        </p:nvSpPr>
        <p:spPr>
          <a:xfrm>
            <a:off x="8933550" y="2448513"/>
            <a:ext cx="2267850" cy="147726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FRONT-OFFICE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6184900" y="4323545"/>
            <a:ext cx="1866900" cy="1409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="" xmlns:a16="http://schemas.microsoft.com/office/drawing/2014/main" id="{634FE350-4D91-104E-8EF8-8A42B285B3C2}"/>
              </a:ext>
            </a:extLst>
          </p:cNvPr>
          <p:cNvSpPr/>
          <p:nvPr/>
        </p:nvSpPr>
        <p:spPr>
          <a:xfrm>
            <a:off x="8933550" y="4323545"/>
            <a:ext cx="2267850" cy="147726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BACK-OFFICE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674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12950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smtClean="0"/>
              <a:t>Back-Office</a:t>
            </a:r>
          </a:p>
          <a:p>
            <a:r>
              <a:rPr lang="en-US" sz="2800" dirty="0" smtClean="0"/>
              <a:t>Core </a:t>
            </a:r>
            <a:r>
              <a:rPr lang="en-US" sz="2800" dirty="0" err="1" smtClean="0"/>
              <a:t>Nghiệp</a:t>
            </a:r>
            <a:r>
              <a:rPr lang="en-US" sz="2800" dirty="0" smtClean="0"/>
              <a:t> </a:t>
            </a:r>
            <a:r>
              <a:rPr lang="en-US" sz="2800" dirty="0" err="1" smtClean="0"/>
              <a:t>Vụ</a:t>
            </a:r>
            <a:endParaRPr lang="en-US" sz="2800" dirty="0"/>
          </a:p>
        </p:txBody>
      </p:sp>
      <p:sp>
        <p:nvSpPr>
          <p:cNvPr id="3" name="Rectangle 2"/>
          <p:cNvSpPr>
            <a:spLocks noGrp="1" noChangeArrowheads="1"/>
          </p:cNvSpPr>
          <p:nvPr/>
        </p:nvSpPr>
        <p:spPr bwMode="auto">
          <a:xfrm>
            <a:off x="2273300" y="1740258"/>
            <a:ext cx="7391400" cy="42795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Database Oracle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Toàn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Trừ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trading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ngày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/>
              <a:t>Stored </a:t>
            </a:r>
            <a:r>
              <a:rPr lang="en-US" dirty="0" smtClean="0"/>
              <a:t>Procedures</a:t>
            </a:r>
          </a:p>
          <a:p>
            <a:pPr lvl="1">
              <a:lnSpc>
                <a:spcPct val="90000"/>
              </a:lnSpc>
            </a:pP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tất</a:t>
            </a:r>
            <a:r>
              <a:rPr lang="en-US" dirty="0" smtClean="0"/>
              <a:t> </a:t>
            </a:r>
            <a:r>
              <a:rPr lang="en-US" dirty="0" err="1" smtClean="0"/>
              <a:t>cả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err="1" smtClean="0"/>
              <a:t>Trừ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 </a:t>
            </a:r>
            <a:r>
              <a:rPr lang="en-US" dirty="0" smtClean="0"/>
              <a:t>trading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5779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smtClean="0"/>
              <a:t>Back-Office</a:t>
            </a:r>
          </a:p>
          <a:p>
            <a:r>
              <a:rPr lang="en-US" sz="2800" dirty="0" smtClean="0"/>
              <a:t>(</a:t>
            </a:r>
            <a:r>
              <a:rPr lang="en-US" sz="2800" dirty="0" err="1" smtClean="0"/>
              <a:t>Mô</a:t>
            </a:r>
            <a:r>
              <a:rPr lang="en-US" sz="2800" dirty="0" smtClean="0"/>
              <a:t> </a:t>
            </a:r>
            <a:r>
              <a:rPr lang="en-US" sz="2800" dirty="0" err="1" smtClean="0"/>
              <a:t>hình</a:t>
            </a:r>
            <a:r>
              <a:rPr lang="en-US" sz="2800" dirty="0" smtClean="0"/>
              <a:t> </a:t>
            </a:r>
            <a:r>
              <a:rPr lang="en-US" sz="2800" dirty="0" err="1" smtClean="0"/>
              <a:t>hệ</a:t>
            </a:r>
            <a:r>
              <a:rPr lang="en-US" sz="2800" dirty="0" smtClean="0"/>
              <a:t> </a:t>
            </a:r>
            <a:r>
              <a:rPr lang="en-US" sz="2800" dirty="0" err="1" smtClean="0"/>
              <a:t>thống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grpSp>
        <p:nvGrpSpPr>
          <p:cNvPr id="7" name="Group 6"/>
          <p:cNvGrpSpPr/>
          <p:nvPr/>
        </p:nvGrpSpPr>
        <p:grpSpPr>
          <a:xfrm>
            <a:off x="5892800" y="2315853"/>
            <a:ext cx="1557321" cy="3170547"/>
            <a:chOff x="5911939" y="2566469"/>
            <a:chExt cx="987091" cy="1782841"/>
          </a:xfrm>
        </p:grpSpPr>
        <p:sp>
          <p:nvSpPr>
            <p:cNvPr id="5" name="Can 4">
              <a:extLst>
                <a:ext uri="{FF2B5EF4-FFF2-40B4-BE49-F238E27FC236}">
                  <a16:creationId xmlns="" xmlns:a16="http://schemas.microsoft.com/office/drawing/2014/main" id="{008C2FBF-2A22-7244-84CB-93F0035E5372}"/>
                </a:ext>
              </a:extLst>
            </p:cNvPr>
            <p:cNvSpPr/>
            <p:nvPr/>
          </p:nvSpPr>
          <p:spPr>
            <a:xfrm>
              <a:off x="5911939" y="2566469"/>
              <a:ext cx="987091" cy="1782841"/>
            </a:xfrm>
            <a:prstGeom prst="can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62DB2715-7A66-844B-967A-0A9D2EF9D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67576" y="3383826"/>
              <a:ext cx="692527" cy="179360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2559434" y="2315853"/>
            <a:ext cx="2266566" cy="1029065"/>
            <a:chOff x="4128759" y="1769753"/>
            <a:chExt cx="867985" cy="1029065"/>
          </a:xfrm>
        </p:grpSpPr>
        <p:pic>
          <p:nvPicPr>
            <p:cNvPr id="8" name="Picture 7">
              <a:extLst>
                <a:ext uri="{FF2B5EF4-FFF2-40B4-BE49-F238E27FC236}">
                  <a16:creationId xmlns="" xmlns:a16="http://schemas.microsoft.com/office/drawing/2014/main" id="{91EA9DA5-54FA-7B48-82DF-25224D7C40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36005" y="1769753"/>
              <a:ext cx="851497" cy="1027047"/>
            </a:xfrm>
            <a:prstGeom prst="rect">
              <a:avLst/>
            </a:prstGeom>
            <a:ln w="15875">
              <a:solidFill>
                <a:srgbClr val="FF0000"/>
              </a:solidFill>
            </a:ln>
          </p:spPr>
        </p:pic>
        <p:sp>
          <p:nvSpPr>
            <p:cNvPr id="9" name="Rectangle 8">
              <a:extLst>
                <a:ext uri="{FF2B5EF4-FFF2-40B4-BE49-F238E27FC236}">
                  <a16:creationId xmlns="" xmlns:a16="http://schemas.microsoft.com/office/drawing/2014/main" id="{3BBD7D17-A87A-604A-8EDE-7610364D483F}"/>
                </a:ext>
              </a:extLst>
            </p:cNvPr>
            <p:cNvSpPr/>
            <p:nvPr/>
          </p:nvSpPr>
          <p:spPr>
            <a:xfrm>
              <a:off x="4128759" y="2524498"/>
              <a:ext cx="867985" cy="27432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WEB BO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582CC70A-EB80-504C-9DF7-EA226E4116C7}"/>
              </a:ext>
            </a:extLst>
          </p:cNvPr>
          <p:cNvSpPr/>
          <p:nvPr/>
        </p:nvSpPr>
        <p:spPr>
          <a:xfrm>
            <a:off x="1024495" y="2617868"/>
            <a:ext cx="1072497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Back Office Users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>
            <a:off x="2096992" y="2829377"/>
            <a:ext cx="48136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582CC70A-EB80-504C-9DF7-EA226E4116C7}"/>
              </a:ext>
            </a:extLst>
          </p:cNvPr>
          <p:cNvSpPr/>
          <p:nvPr/>
        </p:nvSpPr>
        <p:spPr>
          <a:xfrm>
            <a:off x="1037196" y="4529834"/>
            <a:ext cx="1072497" cy="42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/>
              <a:t>Customer</a:t>
            </a:r>
            <a:endParaRPr lang="en-US" sz="1200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="" xmlns:a16="http://schemas.microsoft.com/office/drawing/2014/main" id="{634FE350-4D91-104E-8EF8-8A42B285B3C2}"/>
              </a:ext>
            </a:extLst>
          </p:cNvPr>
          <p:cNvSpPr/>
          <p:nvPr/>
        </p:nvSpPr>
        <p:spPr>
          <a:xfrm>
            <a:off x="2558150" y="4009134"/>
            <a:ext cx="2267850" cy="147726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FRONT-OFFICE SYSTEM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2109693" y="4741343"/>
            <a:ext cx="448457" cy="64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4801866" y="2829377"/>
            <a:ext cx="109093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="" xmlns:a16="http://schemas.microsoft.com/office/drawing/2014/main" id="{C5089E6D-9A28-2048-A8D4-4EF4C620485C}"/>
              </a:ext>
            </a:extLst>
          </p:cNvPr>
          <p:cNvCxnSpPr>
            <a:cxnSpLocks/>
          </p:cNvCxnSpPr>
          <p:nvPr/>
        </p:nvCxnSpPr>
        <p:spPr>
          <a:xfrm flipV="1">
            <a:off x="4801866" y="4739938"/>
            <a:ext cx="1090934" cy="140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="" xmlns:a16="http://schemas.microsoft.com/office/drawing/2014/main" id="{5903AD38-0D52-6E40-800F-C03C23897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1487" y="2868064"/>
            <a:ext cx="805759" cy="524504"/>
          </a:xfrm>
          <a:prstGeom prst="rect">
            <a:avLst/>
          </a:prstGeom>
        </p:spPr>
      </p:pic>
      <p:sp>
        <p:nvSpPr>
          <p:cNvPr id="34" name="Rounded Rectangle 33">
            <a:extLst>
              <a:ext uri="{FF2B5EF4-FFF2-40B4-BE49-F238E27FC236}">
                <a16:creationId xmlns="" xmlns:a16="http://schemas.microsoft.com/office/drawing/2014/main" id="{F9AC1CCF-3D04-7B45-8199-BBD9A18F38A7}"/>
              </a:ext>
            </a:extLst>
          </p:cNvPr>
          <p:cNvSpPr/>
          <p:nvPr/>
        </p:nvSpPr>
        <p:spPr>
          <a:xfrm>
            <a:off x="8967739" y="2873270"/>
            <a:ext cx="805759" cy="519298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VSD GW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="" xmlns:a16="http://schemas.microsoft.com/office/drawing/2014/main" id="{54C1A891-115E-E143-8CC7-D260DFB8A17C}"/>
              </a:ext>
            </a:extLst>
          </p:cNvPr>
          <p:cNvSpPr/>
          <p:nvPr/>
        </p:nvSpPr>
        <p:spPr>
          <a:xfrm>
            <a:off x="8967739" y="3765175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Vietin GW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="" xmlns:a16="http://schemas.microsoft.com/office/drawing/2014/main" id="{AD348B73-DE09-1646-A17E-9ACB70C25289}"/>
              </a:ext>
            </a:extLst>
          </p:cNvPr>
          <p:cNvSpPr/>
          <p:nvPr/>
        </p:nvSpPr>
        <p:spPr>
          <a:xfrm>
            <a:off x="8963856" y="4575490"/>
            <a:ext cx="805759" cy="43456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VPBank GW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="" xmlns:a16="http://schemas.microsoft.com/office/drawing/2014/main" id="{2C466106-32AB-8441-A2CB-B2AD40023A17}"/>
              </a:ext>
            </a:extLst>
          </p:cNvPr>
          <p:cNvCxnSpPr>
            <a:cxnSpLocks/>
          </p:cNvCxnSpPr>
          <p:nvPr/>
        </p:nvCxnSpPr>
        <p:spPr>
          <a:xfrm flipH="1">
            <a:off x="8616916" y="3285806"/>
            <a:ext cx="384192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8FD1D73B-C5C0-214C-A1EE-71C35DA34DDB}"/>
              </a:ext>
            </a:extLst>
          </p:cNvPr>
          <p:cNvSpPr txBox="1"/>
          <p:nvPr/>
        </p:nvSpPr>
        <p:spPr>
          <a:xfrm>
            <a:off x="8304290" y="3090552"/>
            <a:ext cx="56182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="" xmlns:a16="http://schemas.microsoft.com/office/drawing/2014/main" id="{CFFBBE57-6FED-4243-9FCE-D166F7171F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9019" y="3547682"/>
            <a:ext cx="750696" cy="75069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="" xmlns:a16="http://schemas.microsoft.com/office/drawing/2014/main" id="{9BAAC8A0-8B78-5B49-AD64-EDC249E97E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30177" y="4448286"/>
            <a:ext cx="628379" cy="465000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="" xmlns:a16="http://schemas.microsoft.com/office/drawing/2014/main" id="{4F524641-ACE4-B34E-8072-5002A43FD871}"/>
              </a:ext>
            </a:extLst>
          </p:cNvPr>
          <p:cNvCxnSpPr/>
          <p:nvPr/>
        </p:nvCxnSpPr>
        <p:spPr>
          <a:xfrm flipH="1">
            <a:off x="7450121" y="3040885"/>
            <a:ext cx="1517619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="" xmlns:a16="http://schemas.microsoft.com/office/drawing/2014/main" id="{309470EA-AD1F-FD4E-89AF-180160092EF5}"/>
              </a:ext>
            </a:extLst>
          </p:cNvPr>
          <p:cNvCxnSpPr>
            <a:cxnSpLocks/>
          </p:cNvCxnSpPr>
          <p:nvPr/>
        </p:nvCxnSpPr>
        <p:spPr>
          <a:xfrm>
            <a:off x="7450121" y="3285806"/>
            <a:ext cx="1135079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Freeform 50">
            <a:extLst>
              <a:ext uri="{FF2B5EF4-FFF2-40B4-BE49-F238E27FC236}">
                <a16:creationId xmlns="" xmlns:a16="http://schemas.microsoft.com/office/drawing/2014/main" id="{FC3B0723-8D80-DC4E-A7F1-4A4A88A63EA4}"/>
              </a:ext>
            </a:extLst>
          </p:cNvPr>
          <p:cNvSpPr/>
          <p:nvPr/>
        </p:nvSpPr>
        <p:spPr>
          <a:xfrm>
            <a:off x="9791699" y="3067693"/>
            <a:ext cx="1177319" cy="45719"/>
          </a:xfrm>
          <a:custGeom>
            <a:avLst/>
            <a:gdLst>
              <a:gd name="connsiteX0" fmla="*/ 0 w 1186004"/>
              <a:gd name="connsiteY0" fmla="*/ 0 h 0"/>
              <a:gd name="connsiteX1" fmla="*/ 1186004 w 118600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86004">
                <a:moveTo>
                  <a:pt x="0" y="0"/>
                </a:moveTo>
                <a:lnTo>
                  <a:pt x="1186004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 51">
            <a:extLst>
              <a:ext uri="{FF2B5EF4-FFF2-40B4-BE49-F238E27FC236}">
                <a16:creationId xmlns="" xmlns:a16="http://schemas.microsoft.com/office/drawing/2014/main" id="{E58903A1-9D6B-A640-A82E-D83988FD865C}"/>
              </a:ext>
            </a:extLst>
          </p:cNvPr>
          <p:cNvSpPr/>
          <p:nvPr/>
        </p:nvSpPr>
        <p:spPr>
          <a:xfrm>
            <a:off x="9791699" y="3982458"/>
            <a:ext cx="1151485" cy="45719"/>
          </a:xfrm>
          <a:custGeom>
            <a:avLst/>
            <a:gdLst>
              <a:gd name="connsiteX0" fmla="*/ 0 w 1186004"/>
              <a:gd name="connsiteY0" fmla="*/ 0 h 0"/>
              <a:gd name="connsiteX1" fmla="*/ 1186004 w 118600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86004">
                <a:moveTo>
                  <a:pt x="0" y="0"/>
                </a:moveTo>
                <a:lnTo>
                  <a:pt x="1186004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 52">
            <a:extLst>
              <a:ext uri="{FF2B5EF4-FFF2-40B4-BE49-F238E27FC236}">
                <a16:creationId xmlns="" xmlns:a16="http://schemas.microsoft.com/office/drawing/2014/main" id="{E1F13635-AAA6-E74E-ACD8-B45B84596B0B}"/>
              </a:ext>
            </a:extLst>
          </p:cNvPr>
          <p:cNvSpPr/>
          <p:nvPr/>
        </p:nvSpPr>
        <p:spPr>
          <a:xfrm>
            <a:off x="9791699" y="4769913"/>
            <a:ext cx="1138907" cy="45719"/>
          </a:xfrm>
          <a:custGeom>
            <a:avLst/>
            <a:gdLst>
              <a:gd name="connsiteX0" fmla="*/ 0 w 1186004"/>
              <a:gd name="connsiteY0" fmla="*/ 0 h 0"/>
              <a:gd name="connsiteX1" fmla="*/ 1186004 w 118600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86004">
                <a:moveTo>
                  <a:pt x="0" y="0"/>
                </a:moveTo>
                <a:lnTo>
                  <a:pt x="1186004" y="0"/>
                </a:lnTo>
              </a:path>
            </a:pathLst>
          </a:custGeom>
          <a:noFill/>
          <a:ln>
            <a:prstDash val="dash"/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8" name="Straight Connector 67">
            <a:extLst>
              <a:ext uri="{FF2B5EF4-FFF2-40B4-BE49-F238E27FC236}">
                <a16:creationId xmlns="" xmlns:a16="http://schemas.microsoft.com/office/drawing/2014/main" id="{2C466106-32AB-8441-A2CB-B2AD40023A17}"/>
              </a:ext>
            </a:extLst>
          </p:cNvPr>
          <p:cNvCxnSpPr>
            <a:cxnSpLocks/>
          </p:cNvCxnSpPr>
          <p:nvPr/>
        </p:nvCxnSpPr>
        <p:spPr>
          <a:xfrm flipH="1">
            <a:off x="8616915" y="4128732"/>
            <a:ext cx="384192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="" xmlns:a16="http://schemas.microsoft.com/office/drawing/2014/main" id="{8FD1D73B-C5C0-214C-A1EE-71C35DA34DDB}"/>
              </a:ext>
            </a:extLst>
          </p:cNvPr>
          <p:cNvSpPr txBox="1"/>
          <p:nvPr/>
        </p:nvSpPr>
        <p:spPr>
          <a:xfrm>
            <a:off x="8304289" y="3933478"/>
            <a:ext cx="56182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="" xmlns:a16="http://schemas.microsoft.com/office/drawing/2014/main" id="{4F524641-ACE4-B34E-8072-5002A43FD871}"/>
              </a:ext>
            </a:extLst>
          </p:cNvPr>
          <p:cNvCxnSpPr/>
          <p:nvPr/>
        </p:nvCxnSpPr>
        <p:spPr>
          <a:xfrm flipH="1">
            <a:off x="7450120" y="3883811"/>
            <a:ext cx="1517619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="" xmlns:a16="http://schemas.microsoft.com/office/drawing/2014/main" id="{309470EA-AD1F-FD4E-89AF-180160092EF5}"/>
              </a:ext>
            </a:extLst>
          </p:cNvPr>
          <p:cNvCxnSpPr>
            <a:cxnSpLocks/>
          </p:cNvCxnSpPr>
          <p:nvPr/>
        </p:nvCxnSpPr>
        <p:spPr>
          <a:xfrm>
            <a:off x="7450120" y="4128732"/>
            <a:ext cx="1135079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="" xmlns:a16="http://schemas.microsoft.com/office/drawing/2014/main" id="{2C466106-32AB-8441-A2CB-B2AD40023A17}"/>
              </a:ext>
            </a:extLst>
          </p:cNvPr>
          <p:cNvCxnSpPr>
            <a:cxnSpLocks/>
          </p:cNvCxnSpPr>
          <p:nvPr/>
        </p:nvCxnSpPr>
        <p:spPr>
          <a:xfrm flipH="1">
            <a:off x="8616914" y="4935192"/>
            <a:ext cx="384192" cy="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="" xmlns:a16="http://schemas.microsoft.com/office/drawing/2014/main" id="{8FD1D73B-C5C0-214C-A1EE-71C35DA34DDB}"/>
              </a:ext>
            </a:extLst>
          </p:cNvPr>
          <p:cNvSpPr txBox="1"/>
          <p:nvPr/>
        </p:nvSpPr>
        <p:spPr>
          <a:xfrm>
            <a:off x="8304288" y="4739938"/>
            <a:ext cx="56182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Rest API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="" xmlns:a16="http://schemas.microsoft.com/office/drawing/2014/main" id="{4F524641-ACE4-B34E-8072-5002A43FD871}"/>
              </a:ext>
            </a:extLst>
          </p:cNvPr>
          <p:cNvCxnSpPr/>
          <p:nvPr/>
        </p:nvCxnSpPr>
        <p:spPr>
          <a:xfrm flipH="1">
            <a:off x="7450119" y="4690271"/>
            <a:ext cx="1517619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="" xmlns:a16="http://schemas.microsoft.com/office/drawing/2014/main" id="{309470EA-AD1F-FD4E-89AF-180160092EF5}"/>
              </a:ext>
            </a:extLst>
          </p:cNvPr>
          <p:cNvCxnSpPr>
            <a:cxnSpLocks/>
          </p:cNvCxnSpPr>
          <p:nvPr/>
        </p:nvCxnSpPr>
        <p:spPr>
          <a:xfrm>
            <a:off x="7450119" y="4935192"/>
            <a:ext cx="1135079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78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1003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smtClean="0"/>
              <a:t>Front-Office</a:t>
            </a:r>
          </a:p>
        </p:txBody>
      </p:sp>
      <p:sp>
        <p:nvSpPr>
          <p:cNvPr id="3" name="Rectangle 2"/>
          <p:cNvSpPr>
            <a:spLocks noGrp="1" noChangeArrowheads="1"/>
          </p:cNvSpPr>
          <p:nvPr/>
        </p:nvSpPr>
        <p:spPr bwMode="auto">
          <a:xfrm>
            <a:off x="889000" y="1333858"/>
            <a:ext cx="7747000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smtClean="0"/>
              <a:t>Oracle </a:t>
            </a:r>
            <a:r>
              <a:rPr lang="en-US" dirty="0" err="1" smtClean="0"/>
              <a:t>TimesTen</a:t>
            </a:r>
            <a:r>
              <a:rPr lang="en-US" dirty="0" smtClean="0"/>
              <a:t>: Core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dịch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 smtClean="0"/>
              <a:t>NFO: Core Message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Gateway: Internal-Gateway, </a:t>
            </a:r>
            <a:r>
              <a:rPr lang="en-US" dirty="0" err="1" smtClean="0"/>
              <a:t>ExternalGW</a:t>
            </a: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Middle Server: Mid-BD, </a:t>
            </a:r>
            <a:r>
              <a:rPr lang="en-US" dirty="0" err="1" smtClean="0"/>
              <a:t>HomeTrade</a:t>
            </a:r>
            <a:r>
              <a:rPr lang="en-US" dirty="0" smtClean="0"/>
              <a:t>, </a:t>
            </a:r>
            <a:r>
              <a:rPr lang="en-US" dirty="0" err="1" smtClean="0"/>
              <a:t>WebTrade</a:t>
            </a:r>
            <a:r>
              <a:rPr lang="en-US" dirty="0" smtClean="0"/>
              <a:t>.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Channel: </a:t>
            </a:r>
            <a:r>
              <a:rPr lang="en-US" dirty="0" err="1" smtClean="0"/>
              <a:t>WebTrade</a:t>
            </a:r>
            <a:r>
              <a:rPr lang="en-US" dirty="0" smtClean="0"/>
              <a:t> Client, </a:t>
            </a:r>
            <a:r>
              <a:rPr lang="en-US" dirty="0" err="1" smtClean="0"/>
              <a:t>HomeTrade</a:t>
            </a:r>
            <a:r>
              <a:rPr lang="en-US" dirty="0" smtClean="0"/>
              <a:t> Client, Mobile, BD</a:t>
            </a:r>
          </a:p>
          <a:p>
            <a:pPr>
              <a:lnSpc>
                <a:spcPct val="90000"/>
              </a:lnSpc>
            </a:pPr>
            <a:r>
              <a:rPr lang="en-US" dirty="0" err="1" smtClean="0"/>
              <a:t>InfoGate</a:t>
            </a:r>
            <a:r>
              <a:rPr lang="en-US" dirty="0" smtClean="0"/>
              <a:t>, </a:t>
            </a:r>
            <a:r>
              <a:rPr lang="en-US" dirty="0" err="1" smtClean="0"/>
              <a:t>DataFeed</a:t>
            </a:r>
            <a:r>
              <a:rPr lang="en-US" dirty="0" smtClean="0"/>
              <a:t>, </a:t>
            </a:r>
            <a:r>
              <a:rPr lang="en-US" dirty="0" err="1" smtClean="0"/>
              <a:t>Bảng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endParaRPr lang="en-US" dirty="0" smtClean="0"/>
          </a:p>
          <a:p>
            <a:pPr marL="457200" lvl="1" indent="0">
              <a:lnSpc>
                <a:spcPct val="90000"/>
              </a:lnSpc>
              <a:buNone/>
            </a:pPr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9013039" y="1909453"/>
            <a:ext cx="1557321" cy="3170547"/>
            <a:chOff x="5911939" y="2566469"/>
            <a:chExt cx="987091" cy="1782841"/>
          </a:xfrm>
        </p:grpSpPr>
        <p:sp>
          <p:nvSpPr>
            <p:cNvPr id="6" name="Can 5">
              <a:extLst>
                <a:ext uri="{FF2B5EF4-FFF2-40B4-BE49-F238E27FC236}">
                  <a16:creationId xmlns="" xmlns:a16="http://schemas.microsoft.com/office/drawing/2014/main" id="{008C2FBF-2A22-7244-84CB-93F0035E5372}"/>
                </a:ext>
              </a:extLst>
            </p:cNvPr>
            <p:cNvSpPr/>
            <p:nvPr/>
          </p:nvSpPr>
          <p:spPr>
            <a:xfrm>
              <a:off x="5911939" y="2566469"/>
              <a:ext cx="987091" cy="1782841"/>
            </a:xfrm>
            <a:prstGeom prst="can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="" xmlns:a16="http://schemas.microsoft.com/office/drawing/2014/main" id="{62DB2715-7A66-844B-967A-0A9D2EF9D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67576" y="3383826"/>
              <a:ext cx="692527" cy="17936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7B8004F6-DFCC-BA45-BE73-41C2EC459C5E}"/>
              </a:ext>
            </a:extLst>
          </p:cNvPr>
          <p:cNvSpPr/>
          <p:nvPr/>
        </p:nvSpPr>
        <p:spPr>
          <a:xfrm>
            <a:off x="9145326" y="3681982"/>
            <a:ext cx="1292745" cy="43583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 err="1" smtClean="0"/>
              <a:t>TimesTen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4385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1003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smtClean="0"/>
              <a:t>Front-Office</a:t>
            </a:r>
          </a:p>
          <a:p>
            <a:r>
              <a:rPr lang="en-US" sz="2800" dirty="0" smtClean="0"/>
              <a:t>(Core </a:t>
            </a:r>
            <a:r>
              <a:rPr lang="en-US" sz="2800" dirty="0" err="1" smtClean="0"/>
              <a:t>giao</a:t>
            </a:r>
            <a:r>
              <a:rPr lang="en-US" sz="2800" dirty="0" smtClean="0"/>
              <a:t> </a:t>
            </a:r>
            <a:r>
              <a:rPr lang="en-US" sz="2800" dirty="0" err="1" smtClean="0"/>
              <a:t>dịch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3" name="Rectangle 2"/>
          <p:cNvSpPr>
            <a:spLocks noGrp="1" noChangeArrowheads="1"/>
          </p:cNvSpPr>
          <p:nvPr/>
        </p:nvSpPr>
        <p:spPr bwMode="auto">
          <a:xfrm>
            <a:off x="889000" y="1333858"/>
            <a:ext cx="7747000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smtClean="0"/>
              <a:t>Oracle </a:t>
            </a:r>
            <a:r>
              <a:rPr lang="en-US" dirty="0" err="1" smtClean="0"/>
              <a:t>TimesTen</a:t>
            </a:r>
            <a:r>
              <a:rPr lang="en-US" dirty="0" smtClean="0"/>
              <a:t> </a:t>
            </a:r>
            <a:r>
              <a:rPr lang="en-US" dirty="0"/>
              <a:t>In-Memory </a:t>
            </a:r>
            <a:r>
              <a:rPr lang="en-US" dirty="0" smtClean="0"/>
              <a:t>Database</a:t>
            </a:r>
            <a:endParaRPr lang="en-US" dirty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r>
              <a:rPr lang="en-US" dirty="0" smtClean="0"/>
              <a:t>, broker </a:t>
            </a:r>
            <a:r>
              <a:rPr lang="en-US" dirty="0" err="1" smtClean="0"/>
              <a:t>phục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smtClean="0"/>
              <a:t>Trading: Account, Product, Cash, Share,…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Trading: Order, Deal, block </a:t>
            </a:r>
            <a:r>
              <a:rPr lang="en-US" dirty="0" err="1" smtClean="0"/>
              <a:t>Ký</a:t>
            </a:r>
            <a:r>
              <a:rPr lang="en-US" dirty="0" smtClean="0"/>
              <a:t> </a:t>
            </a:r>
            <a:r>
              <a:rPr lang="en-US" dirty="0" err="1" smtClean="0"/>
              <a:t>quỹ</a:t>
            </a:r>
            <a:r>
              <a:rPr lang="en-US" dirty="0" smtClean="0"/>
              <a:t>,…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thị</a:t>
            </a:r>
            <a:r>
              <a:rPr lang="en-US" dirty="0" smtClean="0"/>
              <a:t> </a:t>
            </a:r>
            <a:r>
              <a:rPr lang="en-US" dirty="0" err="1" smtClean="0"/>
              <a:t>trường</a:t>
            </a:r>
            <a:r>
              <a:rPr lang="en-US" dirty="0" smtClean="0"/>
              <a:t>, </a:t>
            </a:r>
            <a:r>
              <a:rPr lang="en-US" dirty="0" err="1" smtClean="0"/>
              <a:t>cổ</a:t>
            </a:r>
            <a:r>
              <a:rPr lang="en-US" dirty="0" smtClean="0"/>
              <a:t> </a:t>
            </a:r>
            <a:r>
              <a:rPr lang="en-US" dirty="0" err="1" smtClean="0"/>
              <a:t>phiếu</a:t>
            </a: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/>
              <a:t>Stored </a:t>
            </a:r>
            <a:r>
              <a:rPr lang="en-US" dirty="0" smtClean="0"/>
              <a:t>Procedures</a:t>
            </a:r>
          </a:p>
          <a:p>
            <a:pPr lvl="1">
              <a:lnSpc>
                <a:spcPct val="90000"/>
              </a:lnSpc>
            </a:pP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 Trading</a:t>
            </a:r>
          </a:p>
          <a:p>
            <a:pPr lvl="1">
              <a:lnSpc>
                <a:spcPct val="90000"/>
              </a:lnSpc>
            </a:pP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khoản</a:t>
            </a:r>
            <a:r>
              <a:rPr lang="en-US" dirty="0" smtClean="0"/>
              <a:t>, </a:t>
            </a:r>
            <a:r>
              <a:rPr lang="en-US" dirty="0" err="1" smtClean="0"/>
              <a:t>danh</a:t>
            </a:r>
            <a:r>
              <a:rPr lang="en-US" dirty="0" smtClean="0"/>
              <a:t> </a:t>
            </a:r>
            <a:r>
              <a:rPr lang="en-US" dirty="0" err="1" smtClean="0"/>
              <a:t>mục</a:t>
            </a:r>
            <a:r>
              <a:rPr lang="en-US" dirty="0" smtClean="0"/>
              <a:t>,…</a:t>
            </a:r>
          </a:p>
          <a:p>
            <a:pPr lvl="1">
              <a:lnSpc>
                <a:spcPct val="90000"/>
              </a:lnSpc>
            </a:pP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rủi</a:t>
            </a:r>
            <a:r>
              <a:rPr lang="en-US" dirty="0" smtClean="0"/>
              <a:t> </a:t>
            </a:r>
            <a:r>
              <a:rPr lang="en-US" dirty="0" err="1" smtClean="0"/>
              <a:t>ro</a:t>
            </a:r>
            <a:endParaRPr lang="en-US" dirty="0"/>
          </a:p>
          <a:p>
            <a:pPr marL="457200" lvl="1" indent="0">
              <a:lnSpc>
                <a:spcPct val="90000"/>
              </a:lnSpc>
              <a:buNone/>
            </a:pPr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9013039" y="1909453"/>
            <a:ext cx="1557321" cy="3170547"/>
            <a:chOff x="5911939" y="2566469"/>
            <a:chExt cx="987091" cy="1782841"/>
          </a:xfrm>
        </p:grpSpPr>
        <p:sp>
          <p:nvSpPr>
            <p:cNvPr id="6" name="Can 5">
              <a:extLst>
                <a:ext uri="{FF2B5EF4-FFF2-40B4-BE49-F238E27FC236}">
                  <a16:creationId xmlns="" xmlns:a16="http://schemas.microsoft.com/office/drawing/2014/main" id="{008C2FBF-2A22-7244-84CB-93F0035E5372}"/>
                </a:ext>
              </a:extLst>
            </p:cNvPr>
            <p:cNvSpPr/>
            <p:nvPr/>
          </p:nvSpPr>
          <p:spPr>
            <a:xfrm>
              <a:off x="5911939" y="2566469"/>
              <a:ext cx="987091" cy="1782841"/>
            </a:xfrm>
            <a:prstGeom prst="can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="" xmlns:a16="http://schemas.microsoft.com/office/drawing/2014/main" id="{62DB2715-7A66-844B-967A-0A9D2EF9D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67576" y="3383826"/>
              <a:ext cx="692527" cy="17936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7B8004F6-DFCC-BA45-BE73-41C2EC459C5E}"/>
              </a:ext>
            </a:extLst>
          </p:cNvPr>
          <p:cNvSpPr/>
          <p:nvPr/>
        </p:nvSpPr>
        <p:spPr>
          <a:xfrm>
            <a:off x="9145326" y="3681982"/>
            <a:ext cx="1292745" cy="435837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 err="1" smtClean="0"/>
              <a:t>TimesTen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7339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400300" y="330558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smtClean="0"/>
              <a:t>Sync BO-FO</a:t>
            </a:r>
            <a:endParaRPr lang="en-US" dirty="0"/>
          </a:p>
        </p:txBody>
      </p:sp>
      <p:sp>
        <p:nvSpPr>
          <p:cNvPr id="3" name="Rectangle 2"/>
          <p:cNvSpPr>
            <a:spLocks noGrp="1" noChangeArrowheads="1"/>
          </p:cNvSpPr>
          <p:nvPr/>
        </p:nvSpPr>
        <p:spPr bwMode="auto">
          <a:xfrm>
            <a:off x="2400300" y="1092558"/>
            <a:ext cx="7391400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BO -&gt; FO</a:t>
            </a:r>
            <a:endParaRPr lang="en-US" dirty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FO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ngày</a:t>
            </a:r>
            <a:r>
              <a:rPr lang="en-US" dirty="0" smtClean="0"/>
              <a:t>, </a:t>
            </a:r>
            <a:r>
              <a:rPr lang="en-US" dirty="0" err="1" smtClean="0"/>
              <a:t>bị</a:t>
            </a:r>
            <a:r>
              <a:rPr lang="en-US" dirty="0" smtClean="0"/>
              <a:t> clear </a:t>
            </a:r>
            <a:r>
              <a:rPr lang="en-US" dirty="0" err="1" smtClean="0"/>
              <a:t>khi</a:t>
            </a:r>
            <a:r>
              <a:rPr lang="en-US" dirty="0" smtClean="0"/>
              <a:t> sang </a:t>
            </a:r>
            <a:r>
              <a:rPr lang="en-US" dirty="0" err="1" smtClean="0"/>
              <a:t>ngày</a:t>
            </a:r>
            <a:r>
              <a:rPr lang="en-US" dirty="0" smtClean="0"/>
              <a:t> GD </a:t>
            </a:r>
            <a:r>
              <a:rPr lang="en-US" dirty="0" err="1" smtClean="0"/>
              <a:t>mới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Full Data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ngày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real-time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FO -&gt; BO</a:t>
            </a:r>
          </a:p>
          <a:p>
            <a:pPr lvl="1">
              <a:lnSpc>
                <a:spcPct val="90000"/>
              </a:lnSpc>
            </a:pP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real-time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phiên</a:t>
            </a:r>
            <a:r>
              <a:rPr lang="en-US" dirty="0" smtClean="0"/>
              <a:t>: Deal, Symbol, SMS Call/Force</a:t>
            </a:r>
          </a:p>
          <a:p>
            <a:pPr lvl="1">
              <a:lnSpc>
                <a:spcPct val="90000"/>
              </a:lnSpc>
            </a:pP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toàn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dịch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thúc</a:t>
            </a:r>
            <a:r>
              <a:rPr lang="en-US" dirty="0" smtClean="0"/>
              <a:t> </a:t>
            </a:r>
            <a:r>
              <a:rPr lang="en-US" dirty="0" err="1" smtClean="0"/>
              <a:t>phiên</a:t>
            </a:r>
            <a:r>
              <a:rPr lang="en-US" dirty="0" smtClean="0"/>
              <a:t> </a:t>
            </a:r>
            <a:r>
              <a:rPr lang="en-US" dirty="0" err="1" smtClean="0"/>
              <a:t>cuối</a:t>
            </a:r>
            <a:endParaRPr lang="en-US" dirty="0" smtClean="0"/>
          </a:p>
          <a:p>
            <a:pPr marL="457200" lvl="1" indent="0">
              <a:lnSpc>
                <a:spcPct val="90000"/>
              </a:lnSpc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175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/>
        </p:nvSpPr>
        <p:spPr bwMode="auto">
          <a:xfrm>
            <a:off x="2379634" y="298404"/>
            <a:ext cx="7391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76288"/>
                </a:solidFill>
                <a:latin typeface="Arial" pitchFamily="92" charset="0"/>
              </a:defRPr>
            </a:lvl9pPr>
          </a:lstStyle>
          <a:p>
            <a:r>
              <a:rPr lang="en-US" dirty="0" smtClean="0"/>
              <a:t>Sync BO-FO-Kafka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71E1AAB-3F87-234E-9FAE-38144F7188A4}"/>
              </a:ext>
            </a:extLst>
          </p:cNvPr>
          <p:cNvSpPr/>
          <p:nvPr/>
        </p:nvSpPr>
        <p:spPr>
          <a:xfrm>
            <a:off x="7273149" y="3807270"/>
            <a:ext cx="3813134" cy="1531186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an 4">
            <a:extLst>
              <a:ext uri="{FF2B5EF4-FFF2-40B4-BE49-F238E27FC236}">
                <a16:creationId xmlns="" xmlns:a16="http://schemas.microsoft.com/office/drawing/2014/main" id="{008C2FBF-2A22-7244-84CB-93F0035E5372}"/>
              </a:ext>
            </a:extLst>
          </p:cNvPr>
          <p:cNvSpPr/>
          <p:nvPr/>
        </p:nvSpPr>
        <p:spPr>
          <a:xfrm>
            <a:off x="7481837" y="1578377"/>
            <a:ext cx="987091" cy="1782841"/>
          </a:xfrm>
          <a:prstGeom prst="can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62DB2715-7A66-844B-967A-0A9D2EF9D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7474" y="2395734"/>
            <a:ext cx="692527" cy="17936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B8004F6-DFCC-BA45-BE73-41C2EC459C5E}"/>
              </a:ext>
            </a:extLst>
          </p:cNvPr>
          <p:cNvSpPr/>
          <p:nvPr/>
        </p:nvSpPr>
        <p:spPr>
          <a:xfrm>
            <a:off x="9565827" y="1685063"/>
            <a:ext cx="1511928" cy="667096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/>
              <a:t>TimesTen Master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43A92048-B9CE-0E48-B786-391C5A0B1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9103" y="1688677"/>
            <a:ext cx="428877" cy="111076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="" xmlns:a16="http://schemas.microsoft.com/office/drawing/2014/main" id="{E1A3B45D-376E-DF4C-BB55-785CD2E245BE}"/>
              </a:ext>
            </a:extLst>
          </p:cNvPr>
          <p:cNvSpPr/>
          <p:nvPr/>
        </p:nvSpPr>
        <p:spPr>
          <a:xfrm>
            <a:off x="7413931" y="4740217"/>
            <a:ext cx="1139606" cy="4345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 DataSync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="" xmlns:a16="http://schemas.microsoft.com/office/drawing/2014/main" id="{5F05C358-929D-DD49-BE7C-38588138B3CD}"/>
              </a:ext>
            </a:extLst>
          </p:cNvPr>
          <p:cNvSpPr/>
          <p:nvPr/>
        </p:nvSpPr>
        <p:spPr>
          <a:xfrm>
            <a:off x="9771034" y="4740217"/>
            <a:ext cx="1139606" cy="4345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SyncMaster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="" xmlns:a16="http://schemas.microsoft.com/office/drawing/2014/main" id="{4AE1B9D6-4CDB-AB47-9500-64BD6233E061}"/>
              </a:ext>
            </a:extLst>
          </p:cNvPr>
          <p:cNvSpPr/>
          <p:nvPr/>
        </p:nvSpPr>
        <p:spPr>
          <a:xfrm>
            <a:off x="8587504" y="3954809"/>
            <a:ext cx="1139606" cy="4345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diMaster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="" xmlns:a16="http://schemas.microsoft.com/office/drawing/2014/main" id="{3270E4FF-BED5-9F44-8499-FE9E45020882}"/>
              </a:ext>
            </a:extLst>
          </p:cNvPr>
          <p:cNvSpPr/>
          <p:nvPr/>
        </p:nvSpPr>
        <p:spPr>
          <a:xfrm>
            <a:off x="8233270" y="3355943"/>
            <a:ext cx="354234" cy="693420"/>
          </a:xfrm>
          <a:custGeom>
            <a:avLst/>
            <a:gdLst>
              <a:gd name="connsiteX0" fmla="*/ 0 w 327660"/>
              <a:gd name="connsiteY0" fmla="*/ 0 h 716280"/>
              <a:gd name="connsiteX1" fmla="*/ 0 w 327660"/>
              <a:gd name="connsiteY1" fmla="*/ 716280 h 716280"/>
              <a:gd name="connsiteX2" fmla="*/ 327660 w 327660"/>
              <a:gd name="connsiteY2" fmla="*/ 716280 h 71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7660" h="716280">
                <a:moveTo>
                  <a:pt x="0" y="0"/>
                </a:moveTo>
                <a:lnTo>
                  <a:pt x="0" y="716280"/>
                </a:lnTo>
                <a:lnTo>
                  <a:pt x="327660" y="716280"/>
                </a:lnTo>
              </a:path>
            </a:pathLst>
          </a:custGeom>
          <a:noFill/>
          <a:ln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="" xmlns:a16="http://schemas.microsoft.com/office/drawing/2014/main" id="{2E78C19A-335D-0D43-A05D-BA631A27F14C}"/>
              </a:ext>
            </a:extLst>
          </p:cNvPr>
          <p:cNvSpPr/>
          <p:nvPr/>
        </p:nvSpPr>
        <p:spPr>
          <a:xfrm flipH="1">
            <a:off x="9743201" y="2381046"/>
            <a:ext cx="274773" cy="1667194"/>
          </a:xfrm>
          <a:custGeom>
            <a:avLst/>
            <a:gdLst>
              <a:gd name="connsiteX0" fmla="*/ 0 w 327660"/>
              <a:gd name="connsiteY0" fmla="*/ 0 h 716280"/>
              <a:gd name="connsiteX1" fmla="*/ 0 w 327660"/>
              <a:gd name="connsiteY1" fmla="*/ 716280 h 716280"/>
              <a:gd name="connsiteX2" fmla="*/ 327660 w 327660"/>
              <a:gd name="connsiteY2" fmla="*/ 716280 h 71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7660" h="716280">
                <a:moveTo>
                  <a:pt x="0" y="0"/>
                </a:moveTo>
                <a:lnTo>
                  <a:pt x="0" y="716280"/>
                </a:lnTo>
                <a:lnTo>
                  <a:pt x="327660" y="716280"/>
                </a:lnTo>
              </a:path>
            </a:pathLst>
          </a:custGeom>
          <a:noFill/>
          <a:ln>
            <a:prstDash val="dash"/>
            <a:headEnd type="triangl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="" xmlns:a16="http://schemas.microsoft.com/office/drawing/2014/main" id="{22802926-6BAB-0E42-87C8-F1C272315807}"/>
              </a:ext>
            </a:extLst>
          </p:cNvPr>
          <p:cNvSpPr/>
          <p:nvPr/>
        </p:nvSpPr>
        <p:spPr>
          <a:xfrm flipH="1">
            <a:off x="7889238" y="3363562"/>
            <a:ext cx="119632" cy="1336068"/>
          </a:xfrm>
          <a:custGeom>
            <a:avLst/>
            <a:gdLst>
              <a:gd name="connsiteX0" fmla="*/ 0 w 0"/>
              <a:gd name="connsiteY0" fmla="*/ 0 h 1592580"/>
              <a:gd name="connsiteX1" fmla="*/ 0 w 0"/>
              <a:gd name="connsiteY1" fmla="*/ 1592580 h 159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92580">
                <a:moveTo>
                  <a:pt x="0" y="0"/>
                </a:moveTo>
                <a:lnTo>
                  <a:pt x="0" y="1592580"/>
                </a:lnTo>
              </a:path>
            </a:pathLst>
          </a:custGeom>
          <a:noFill/>
          <a:ln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="" xmlns:a16="http://schemas.microsoft.com/office/drawing/2014/main" id="{3710766B-B20D-9D48-A136-086A19037C17}"/>
              </a:ext>
            </a:extLst>
          </p:cNvPr>
          <p:cNvSpPr/>
          <p:nvPr/>
        </p:nvSpPr>
        <p:spPr>
          <a:xfrm flipH="1">
            <a:off x="10621882" y="2380042"/>
            <a:ext cx="92743" cy="2349177"/>
          </a:xfrm>
          <a:custGeom>
            <a:avLst/>
            <a:gdLst>
              <a:gd name="connsiteX0" fmla="*/ 0 w 0"/>
              <a:gd name="connsiteY0" fmla="*/ 0 h 1592580"/>
              <a:gd name="connsiteX1" fmla="*/ 0 w 0"/>
              <a:gd name="connsiteY1" fmla="*/ 1592580 h 159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92580">
                <a:moveTo>
                  <a:pt x="0" y="0"/>
                </a:moveTo>
                <a:lnTo>
                  <a:pt x="0" y="1592580"/>
                </a:lnTo>
              </a:path>
            </a:pathLst>
          </a:custGeom>
          <a:noFill/>
          <a:ln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652049DB-07B0-B948-82FA-FDBF81872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7957" y="5585511"/>
            <a:ext cx="1139606" cy="523851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softEdge rad="0"/>
          </a:effectLst>
        </p:spPr>
      </p:pic>
      <p:sp>
        <p:nvSpPr>
          <p:cNvPr id="18" name="Freeform 17">
            <a:extLst>
              <a:ext uri="{FF2B5EF4-FFF2-40B4-BE49-F238E27FC236}">
                <a16:creationId xmlns="" xmlns:a16="http://schemas.microsoft.com/office/drawing/2014/main" id="{21CA23C7-E7DE-6648-8683-36F22B138E41}"/>
              </a:ext>
            </a:extLst>
          </p:cNvPr>
          <p:cNvSpPr/>
          <p:nvPr/>
        </p:nvSpPr>
        <p:spPr>
          <a:xfrm>
            <a:off x="8001252" y="5177126"/>
            <a:ext cx="498718" cy="523851"/>
          </a:xfrm>
          <a:custGeom>
            <a:avLst/>
            <a:gdLst>
              <a:gd name="connsiteX0" fmla="*/ 0 w 525780"/>
              <a:gd name="connsiteY0" fmla="*/ 0 h 845820"/>
              <a:gd name="connsiteX1" fmla="*/ 0 w 525780"/>
              <a:gd name="connsiteY1" fmla="*/ 845820 h 845820"/>
              <a:gd name="connsiteX2" fmla="*/ 525780 w 525780"/>
              <a:gd name="connsiteY2" fmla="*/ 845820 h 84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5780" h="845820">
                <a:moveTo>
                  <a:pt x="0" y="0"/>
                </a:moveTo>
                <a:lnTo>
                  <a:pt x="0" y="845820"/>
                </a:lnTo>
                <a:lnTo>
                  <a:pt x="525780" y="845820"/>
                </a:lnTo>
              </a:path>
            </a:pathLst>
          </a:custGeom>
          <a:noFill/>
          <a:ln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="" xmlns:a16="http://schemas.microsoft.com/office/drawing/2014/main" id="{183C8FBD-2A4C-B947-8981-2F492AA2FF53}"/>
              </a:ext>
            </a:extLst>
          </p:cNvPr>
          <p:cNvSpPr/>
          <p:nvPr/>
        </p:nvSpPr>
        <p:spPr>
          <a:xfrm flipH="1">
            <a:off x="9689102" y="5177126"/>
            <a:ext cx="586325" cy="650415"/>
          </a:xfrm>
          <a:custGeom>
            <a:avLst/>
            <a:gdLst>
              <a:gd name="connsiteX0" fmla="*/ 0 w 525780"/>
              <a:gd name="connsiteY0" fmla="*/ 0 h 845820"/>
              <a:gd name="connsiteX1" fmla="*/ 0 w 525780"/>
              <a:gd name="connsiteY1" fmla="*/ 845820 h 845820"/>
              <a:gd name="connsiteX2" fmla="*/ 525780 w 525780"/>
              <a:gd name="connsiteY2" fmla="*/ 845820 h 84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5780" h="845820">
                <a:moveTo>
                  <a:pt x="0" y="0"/>
                </a:moveTo>
                <a:lnTo>
                  <a:pt x="0" y="845820"/>
                </a:lnTo>
                <a:lnTo>
                  <a:pt x="525780" y="845820"/>
                </a:lnTo>
              </a:path>
            </a:pathLst>
          </a:custGeom>
          <a:noFill/>
          <a:ln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="" xmlns:a16="http://schemas.microsoft.com/office/drawing/2014/main" id="{CCEDD0AB-B2DE-2B42-AFC8-ACA6A2D9468C}"/>
              </a:ext>
            </a:extLst>
          </p:cNvPr>
          <p:cNvSpPr/>
          <p:nvPr/>
        </p:nvSpPr>
        <p:spPr>
          <a:xfrm>
            <a:off x="7791310" y="5184743"/>
            <a:ext cx="708660" cy="762000"/>
          </a:xfrm>
          <a:custGeom>
            <a:avLst/>
            <a:gdLst>
              <a:gd name="connsiteX0" fmla="*/ 708660 w 708660"/>
              <a:gd name="connsiteY0" fmla="*/ 1089660 h 1089660"/>
              <a:gd name="connsiteX1" fmla="*/ 0 w 708660"/>
              <a:gd name="connsiteY1" fmla="*/ 1089660 h 1089660"/>
              <a:gd name="connsiteX2" fmla="*/ 0 w 708660"/>
              <a:gd name="connsiteY2" fmla="*/ 0 h 108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8660" h="1089660">
                <a:moveTo>
                  <a:pt x="708660" y="1089660"/>
                </a:moveTo>
                <a:lnTo>
                  <a:pt x="0" y="108966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="" xmlns:a16="http://schemas.microsoft.com/office/drawing/2014/main" id="{2E2E05D4-5B22-BE48-9440-93CAADF42381}"/>
              </a:ext>
            </a:extLst>
          </p:cNvPr>
          <p:cNvSpPr/>
          <p:nvPr/>
        </p:nvSpPr>
        <p:spPr>
          <a:xfrm>
            <a:off x="7806552" y="3355943"/>
            <a:ext cx="45719" cy="1343686"/>
          </a:xfrm>
          <a:custGeom>
            <a:avLst/>
            <a:gdLst>
              <a:gd name="connsiteX0" fmla="*/ 0 w 0"/>
              <a:gd name="connsiteY0" fmla="*/ 1577340 h 1577340"/>
              <a:gd name="connsiteX1" fmla="*/ 0 w 0"/>
              <a:gd name="connsiteY1" fmla="*/ 0 h 1577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77340">
                <a:moveTo>
                  <a:pt x="0" y="1577340"/>
                </a:moveTo>
                <a:lnTo>
                  <a:pt x="0" y="0"/>
                </a:lnTo>
              </a:path>
            </a:pathLst>
          </a:custGeom>
          <a:noFill/>
          <a:ln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="" xmlns:a16="http://schemas.microsoft.com/office/drawing/2014/main" id="{5E97CF42-C9C9-B548-A5FB-50795AF5BE89}"/>
              </a:ext>
            </a:extLst>
          </p:cNvPr>
          <p:cNvCxnSpPr>
            <a:cxnSpLocks/>
          </p:cNvCxnSpPr>
          <p:nvPr/>
        </p:nvCxnSpPr>
        <p:spPr>
          <a:xfrm flipH="1" flipV="1">
            <a:off x="9097760" y="3702653"/>
            <a:ext cx="226" cy="252156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>
            <a:extLst>
              <a:ext uri="{FF2B5EF4-FFF2-40B4-BE49-F238E27FC236}">
                <a16:creationId xmlns="" xmlns:a16="http://schemas.microsoft.com/office/drawing/2014/main" id="{D499C9E7-849C-6C44-8307-7BA9892B4E46}"/>
              </a:ext>
            </a:extLst>
          </p:cNvPr>
          <p:cNvSpPr/>
          <p:nvPr/>
        </p:nvSpPr>
        <p:spPr>
          <a:xfrm>
            <a:off x="8487934" y="2955835"/>
            <a:ext cx="609600" cy="706582"/>
          </a:xfrm>
          <a:custGeom>
            <a:avLst/>
            <a:gdLst>
              <a:gd name="connsiteX0" fmla="*/ 0 w 609600"/>
              <a:gd name="connsiteY0" fmla="*/ 0 h 706582"/>
              <a:gd name="connsiteX1" fmla="*/ 609600 w 609600"/>
              <a:gd name="connsiteY1" fmla="*/ 0 h 706582"/>
              <a:gd name="connsiteX2" fmla="*/ 609600 w 609600"/>
              <a:gd name="connsiteY2" fmla="*/ 706582 h 706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9600" h="706582">
                <a:moveTo>
                  <a:pt x="0" y="0"/>
                </a:moveTo>
                <a:lnTo>
                  <a:pt x="609600" y="0"/>
                </a:lnTo>
                <a:lnTo>
                  <a:pt x="609600" y="706582"/>
                </a:lnTo>
              </a:path>
            </a:pathLst>
          </a:custGeom>
          <a:noFill/>
          <a:ln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>
            <a:spLocks noGrp="1" noChangeArrowheads="1"/>
          </p:cNvSpPr>
          <p:nvPr/>
        </p:nvSpPr>
        <p:spPr bwMode="auto">
          <a:xfrm>
            <a:off x="368020" y="998044"/>
            <a:ext cx="6686690" cy="5166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27628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E77D23"/>
                </a:solidFill>
                <a:latin typeface="+mn-lt"/>
                <a:ea typeface="ＭＳ Ｐゴシック" pitchFamily="92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76288"/>
                </a:solidFill>
                <a:latin typeface="+mn-lt"/>
                <a:ea typeface="ＭＳ Ｐゴシック" pitchFamily="92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E77D23"/>
                </a:solidFill>
                <a:latin typeface="Times New Roman" pitchFamily="92" charset="0"/>
                <a:ea typeface="ＭＳ Ｐゴシック" pitchFamily="92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76288"/>
                </a:solidFill>
                <a:latin typeface="Times New Roman" pitchFamily="92" charset="0"/>
                <a:ea typeface="ＭＳ Ｐゴシック" pitchFamily="92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err="1" smtClean="0"/>
              <a:t>diMaster</a:t>
            </a:r>
            <a:r>
              <a:rPr lang="en-US" dirty="0" smtClean="0"/>
              <a:t> (Java): </a:t>
            </a: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endParaRPr lang="en-US" dirty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smtClean="0"/>
              <a:t>event: </a:t>
            </a:r>
            <a:r>
              <a:rPr lang="en-US" dirty="0"/>
              <a:t>Database Change </a:t>
            </a:r>
            <a:r>
              <a:rPr lang="en-US" dirty="0" smtClean="0"/>
              <a:t>Notification.</a:t>
            </a:r>
            <a:endParaRPr lang="en-US" dirty="0" smtClean="0"/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trực</a:t>
            </a:r>
            <a:r>
              <a:rPr lang="en-US" dirty="0" smtClean="0"/>
              <a:t> </a:t>
            </a:r>
            <a:r>
              <a:rPr lang="en-US" dirty="0" err="1" smtClean="0"/>
              <a:t>tiếp</a:t>
            </a:r>
            <a:r>
              <a:rPr lang="en-US" dirty="0" smtClean="0"/>
              <a:t> qua API</a:t>
            </a:r>
          </a:p>
          <a:p>
            <a:pPr lvl="1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err="1" smtClean="0"/>
              <a:t>SyncMaster</a:t>
            </a:r>
            <a:r>
              <a:rPr lang="en-US" dirty="0" smtClean="0"/>
              <a:t>, </a:t>
            </a:r>
            <a:r>
              <a:rPr lang="en-US" dirty="0" err="1" smtClean="0"/>
              <a:t>BoDataSync</a:t>
            </a:r>
            <a:r>
              <a:rPr lang="en-US" dirty="0" smtClean="0"/>
              <a:t> (java):</a:t>
            </a:r>
          </a:p>
          <a:p>
            <a:pPr lvl="1">
              <a:lnSpc>
                <a:spcPct val="90000"/>
              </a:lnSpc>
            </a:pPr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real-time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phiên</a:t>
            </a:r>
            <a:r>
              <a:rPr lang="en-US" dirty="0" smtClean="0"/>
              <a:t>: Deal, Symbol, SMS Call/Force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chế</a:t>
            </a:r>
            <a:r>
              <a:rPr lang="en-US" dirty="0" smtClean="0"/>
              <a:t> event XLA,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đẩy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Kafka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Kafka -&gt; </a:t>
            </a:r>
            <a:r>
              <a:rPr lang="en-US" dirty="0" err="1" smtClean="0"/>
              <a:t>BoDataSync</a:t>
            </a:r>
            <a:r>
              <a:rPr lang="en-US" dirty="0" smtClean="0"/>
              <a:t> -&gt; </a:t>
            </a:r>
            <a:r>
              <a:rPr lang="en-US" dirty="0" smtClean="0"/>
              <a:t>Oracle</a:t>
            </a:r>
          </a:p>
          <a:p>
            <a:pPr lvl="1">
              <a:lnSpc>
                <a:spcPct val="90000"/>
              </a:lnSpc>
            </a:pPr>
            <a:r>
              <a:rPr lang="en-US" dirty="0" err="1" smtClean="0"/>
              <a:t>EventBus</a:t>
            </a:r>
            <a:r>
              <a:rPr lang="en-US" dirty="0" smtClean="0"/>
              <a:t>: Order, Session </a:t>
            </a:r>
            <a:r>
              <a:rPr lang="en-US" dirty="0" err="1" smtClean="0"/>
              <a:t>Authen</a:t>
            </a:r>
            <a:endParaRPr lang="en-US" dirty="0" smtClean="0"/>
          </a:p>
          <a:p>
            <a:pPr marL="342900" lvl="1" indent="-342900">
              <a:lnSpc>
                <a:spcPct val="90000"/>
              </a:lnSpc>
              <a:buChar char="•"/>
            </a:pPr>
            <a:r>
              <a:rPr lang="en-US" sz="3200" dirty="0" smtClean="0">
                <a:solidFill>
                  <a:srgbClr val="276288"/>
                </a:solidFill>
                <a:ea typeface="+mn-ea"/>
              </a:rPr>
              <a:t>Kafka: </a:t>
            </a:r>
            <a:r>
              <a:rPr lang="en-US" sz="3200" dirty="0" err="1" smtClean="0">
                <a:solidFill>
                  <a:srgbClr val="276288"/>
                </a:solidFill>
                <a:ea typeface="+mn-ea"/>
              </a:rPr>
              <a:t>OpenSource</a:t>
            </a:r>
            <a:endParaRPr lang="en-US" sz="3200" dirty="0">
              <a:solidFill>
                <a:srgbClr val="276288"/>
              </a:solidFill>
              <a:ea typeface="+mn-ea"/>
            </a:endParaRPr>
          </a:p>
          <a:p>
            <a:pPr marL="457200" lvl="1" indent="0">
              <a:lnSpc>
                <a:spcPct val="90000"/>
              </a:lnSpc>
              <a:buNone/>
            </a:pPr>
            <a:endParaRPr lang="en-US" dirty="0" smtClean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D318E9C6-79BB-184A-8183-C5E182237C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8153" y="5008935"/>
            <a:ext cx="302487" cy="25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5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36411</TotalTime>
  <Words>1358</Words>
  <Application>Microsoft Office PowerPoint</Application>
  <PresentationFormat>Custom</PresentationFormat>
  <Paragraphs>308</Paragraphs>
  <Slides>19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Thế Anh Hoàng</dc:creator>
  <cp:lastModifiedBy>Nguyen Duc Quyet</cp:lastModifiedBy>
  <cp:revision>1215</cp:revision>
  <cp:lastPrinted>2019-09-10T04:15:14Z</cp:lastPrinted>
  <dcterms:created xsi:type="dcterms:W3CDTF">2015-06-16T06:55:02Z</dcterms:created>
  <dcterms:modified xsi:type="dcterms:W3CDTF">2019-10-08T08:20:56Z</dcterms:modified>
</cp:coreProperties>
</file>

<file path=docProps/thumbnail.jpeg>
</file>